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7" r:id="rId5"/>
    <p:sldId id="259" r:id="rId6"/>
    <p:sldId id="260" r:id="rId7"/>
    <p:sldId id="261" r:id="rId8"/>
    <p:sldId id="262" r:id="rId9"/>
    <p:sldId id="263" r:id="rId10"/>
    <p:sldId id="264" r:id="rId11"/>
    <p:sldId id="265" r:id="rId12"/>
    <p:sldId id="266" r:id="rId13"/>
    <p:sldId id="268" r:id="rId14"/>
    <p:sldId id="269" r:id="rId15"/>
    <p:sldId id="270" r:id="rId16"/>
    <p:sldId id="271" r:id="rId17"/>
    <p:sldId id="272" r:id="rId18"/>
    <p:sldId id="274" r:id="rId19"/>
    <p:sldId id="275" r:id="rId20"/>
    <p:sldId id="273" r:id="rId21"/>
    <p:sldId id="276" r:id="rId22"/>
    <p:sldId id="277" r:id="rId23"/>
    <p:sldId id="278" r:id="rId24"/>
    <p:sldId id="279" r:id="rId25"/>
    <p:sldId id="28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81" d="100"/>
          <a:sy n="81" d="100"/>
        </p:scale>
        <p:origin x="72"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0D1BCD5-E545-4EE8-BF9F-E29D4C355319}"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D6A1D-2B74-492F-9A39-44D9546FC900}" type="slidenum">
              <a:rPr lang="en-US" smtClean="0"/>
              <a:t>‹#›</a:t>
            </a:fld>
            <a:endParaRPr lang="en-US"/>
          </a:p>
        </p:txBody>
      </p:sp>
    </p:spTree>
    <p:extLst>
      <p:ext uri="{BB962C8B-B14F-4D97-AF65-F5344CB8AC3E}">
        <p14:creationId xmlns:p14="http://schemas.microsoft.com/office/powerpoint/2010/main" val="740945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D1BCD5-E545-4EE8-BF9F-E29D4C355319}"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D6A1D-2B74-492F-9A39-44D9546FC900}" type="slidenum">
              <a:rPr lang="en-US" smtClean="0"/>
              <a:t>‹#›</a:t>
            </a:fld>
            <a:endParaRPr lang="en-US"/>
          </a:p>
        </p:txBody>
      </p:sp>
    </p:spTree>
    <p:extLst>
      <p:ext uri="{BB962C8B-B14F-4D97-AF65-F5344CB8AC3E}">
        <p14:creationId xmlns:p14="http://schemas.microsoft.com/office/powerpoint/2010/main" val="1679269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D1BCD5-E545-4EE8-BF9F-E29D4C355319}"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D6A1D-2B74-492F-9A39-44D9546FC900}" type="slidenum">
              <a:rPr lang="en-US" smtClean="0"/>
              <a:t>‹#›</a:t>
            </a:fld>
            <a:endParaRPr lang="en-US"/>
          </a:p>
        </p:txBody>
      </p:sp>
    </p:spTree>
    <p:extLst>
      <p:ext uri="{BB962C8B-B14F-4D97-AF65-F5344CB8AC3E}">
        <p14:creationId xmlns:p14="http://schemas.microsoft.com/office/powerpoint/2010/main" val="634185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D1BCD5-E545-4EE8-BF9F-E29D4C355319}"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D6A1D-2B74-492F-9A39-44D9546FC900}" type="slidenum">
              <a:rPr lang="en-US" smtClean="0"/>
              <a:t>‹#›</a:t>
            </a:fld>
            <a:endParaRPr lang="en-US"/>
          </a:p>
        </p:txBody>
      </p:sp>
    </p:spTree>
    <p:extLst>
      <p:ext uri="{BB962C8B-B14F-4D97-AF65-F5344CB8AC3E}">
        <p14:creationId xmlns:p14="http://schemas.microsoft.com/office/powerpoint/2010/main" val="3821529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0D1BCD5-E545-4EE8-BF9F-E29D4C355319}"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0D6A1D-2B74-492F-9A39-44D9546FC900}" type="slidenum">
              <a:rPr lang="en-US" smtClean="0"/>
              <a:t>‹#›</a:t>
            </a:fld>
            <a:endParaRPr lang="en-US"/>
          </a:p>
        </p:txBody>
      </p:sp>
    </p:spTree>
    <p:extLst>
      <p:ext uri="{BB962C8B-B14F-4D97-AF65-F5344CB8AC3E}">
        <p14:creationId xmlns:p14="http://schemas.microsoft.com/office/powerpoint/2010/main" val="1670934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D1BCD5-E545-4EE8-BF9F-E29D4C355319}"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0D6A1D-2B74-492F-9A39-44D9546FC900}" type="slidenum">
              <a:rPr lang="en-US" smtClean="0"/>
              <a:t>‹#›</a:t>
            </a:fld>
            <a:endParaRPr lang="en-US"/>
          </a:p>
        </p:txBody>
      </p:sp>
    </p:spTree>
    <p:extLst>
      <p:ext uri="{BB962C8B-B14F-4D97-AF65-F5344CB8AC3E}">
        <p14:creationId xmlns:p14="http://schemas.microsoft.com/office/powerpoint/2010/main" val="23718692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0D1BCD5-E545-4EE8-BF9F-E29D4C355319}"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0D6A1D-2B74-492F-9A39-44D9546FC900}" type="slidenum">
              <a:rPr lang="en-US" smtClean="0"/>
              <a:t>‹#›</a:t>
            </a:fld>
            <a:endParaRPr lang="en-US"/>
          </a:p>
        </p:txBody>
      </p:sp>
    </p:spTree>
    <p:extLst>
      <p:ext uri="{BB962C8B-B14F-4D97-AF65-F5344CB8AC3E}">
        <p14:creationId xmlns:p14="http://schemas.microsoft.com/office/powerpoint/2010/main" val="1648428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0D1BCD5-E545-4EE8-BF9F-E29D4C355319}"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0D6A1D-2B74-492F-9A39-44D9546FC900}" type="slidenum">
              <a:rPr lang="en-US" smtClean="0"/>
              <a:t>‹#›</a:t>
            </a:fld>
            <a:endParaRPr lang="en-US"/>
          </a:p>
        </p:txBody>
      </p:sp>
    </p:spTree>
    <p:extLst>
      <p:ext uri="{BB962C8B-B14F-4D97-AF65-F5344CB8AC3E}">
        <p14:creationId xmlns:p14="http://schemas.microsoft.com/office/powerpoint/2010/main" val="3355915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D1BCD5-E545-4EE8-BF9F-E29D4C355319}"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0D6A1D-2B74-492F-9A39-44D9546FC900}" type="slidenum">
              <a:rPr lang="en-US" smtClean="0"/>
              <a:t>‹#›</a:t>
            </a:fld>
            <a:endParaRPr lang="en-US"/>
          </a:p>
        </p:txBody>
      </p:sp>
    </p:spTree>
    <p:extLst>
      <p:ext uri="{BB962C8B-B14F-4D97-AF65-F5344CB8AC3E}">
        <p14:creationId xmlns:p14="http://schemas.microsoft.com/office/powerpoint/2010/main" val="1531231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0D1BCD5-E545-4EE8-BF9F-E29D4C355319}"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0D6A1D-2B74-492F-9A39-44D9546FC900}" type="slidenum">
              <a:rPr lang="en-US" smtClean="0"/>
              <a:t>‹#›</a:t>
            </a:fld>
            <a:endParaRPr lang="en-US"/>
          </a:p>
        </p:txBody>
      </p:sp>
    </p:spTree>
    <p:extLst>
      <p:ext uri="{BB962C8B-B14F-4D97-AF65-F5344CB8AC3E}">
        <p14:creationId xmlns:p14="http://schemas.microsoft.com/office/powerpoint/2010/main" val="3436115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0D1BCD5-E545-4EE8-BF9F-E29D4C355319}"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0D6A1D-2B74-492F-9A39-44D9546FC900}" type="slidenum">
              <a:rPr lang="en-US" smtClean="0"/>
              <a:t>‹#›</a:t>
            </a:fld>
            <a:endParaRPr lang="en-US"/>
          </a:p>
        </p:txBody>
      </p:sp>
    </p:spTree>
    <p:extLst>
      <p:ext uri="{BB962C8B-B14F-4D97-AF65-F5344CB8AC3E}">
        <p14:creationId xmlns:p14="http://schemas.microsoft.com/office/powerpoint/2010/main" val="4035972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D1BCD5-E545-4EE8-BF9F-E29D4C355319}" type="datetimeFigureOut">
              <a:rPr lang="en-US" smtClean="0"/>
              <a:t>12/5/2021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0D6A1D-2B74-492F-9A39-44D9546FC900}" type="slidenum">
              <a:rPr lang="en-US" smtClean="0"/>
              <a:t>‹#›</a:t>
            </a:fld>
            <a:endParaRPr lang="en-US"/>
          </a:p>
        </p:txBody>
      </p:sp>
    </p:spTree>
    <p:extLst>
      <p:ext uri="{BB962C8B-B14F-4D97-AF65-F5344CB8AC3E}">
        <p14:creationId xmlns:p14="http://schemas.microsoft.com/office/powerpoint/2010/main" val="3354344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88258" y="2955630"/>
            <a:ext cx="9144000" cy="953017"/>
          </a:xfrm>
        </p:spPr>
        <p:txBody>
          <a:bodyPr/>
          <a:lstStyle/>
          <a:p>
            <a:r>
              <a:rPr lang="en-US" dirty="0" smtClean="0">
                <a:solidFill>
                  <a:srgbClr val="FFFF00"/>
                </a:solidFill>
              </a:rPr>
              <a:t>Negative Externalities</a:t>
            </a:r>
            <a:endParaRPr lang="en-US" dirty="0">
              <a:solidFill>
                <a:srgbClr val="FFFF00"/>
              </a:solidFill>
            </a:endParaRPr>
          </a:p>
        </p:txBody>
      </p:sp>
      <p:sp>
        <p:nvSpPr>
          <p:cNvPr id="3" name="Subtitle 2"/>
          <p:cNvSpPr>
            <a:spLocks noGrp="1"/>
          </p:cNvSpPr>
          <p:nvPr>
            <p:ph type="subTitle" idx="1"/>
          </p:nvPr>
        </p:nvSpPr>
        <p:spPr>
          <a:xfrm>
            <a:off x="3872286" y="4671892"/>
            <a:ext cx="6975944" cy="1074401"/>
          </a:xfrm>
        </p:spPr>
        <p:txBody>
          <a:bodyPr/>
          <a:lstStyle/>
          <a:p>
            <a:r>
              <a:rPr lang="en-US" dirty="0" smtClean="0">
                <a:solidFill>
                  <a:srgbClr val="FFFF00"/>
                </a:solidFill>
              </a:rPr>
              <a:t>Steven Suranovic</a:t>
            </a:r>
          </a:p>
          <a:p>
            <a:r>
              <a:rPr lang="en-US" dirty="0" smtClean="0">
                <a:solidFill>
                  <a:srgbClr val="FFFF00"/>
                </a:solidFill>
              </a:rPr>
              <a:t>George Washington University</a:t>
            </a:r>
            <a:endParaRPr lang="en-US" dirty="0">
              <a:solidFill>
                <a:srgbClr val="FFFF00"/>
              </a:solidFill>
            </a:endParaRPr>
          </a:p>
        </p:txBody>
      </p:sp>
    </p:spTree>
    <p:extLst>
      <p:ext uri="{BB962C8B-B14F-4D97-AF65-F5344CB8AC3E}">
        <p14:creationId xmlns:p14="http://schemas.microsoft.com/office/powerpoint/2010/main" val="29036672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Title 1"/>
          <p:cNvSpPr>
            <a:spLocks noGrp="1"/>
          </p:cNvSpPr>
          <p:nvPr>
            <p:ph type="title"/>
          </p:nvPr>
        </p:nvSpPr>
        <p:spPr>
          <a:xfrm>
            <a:off x="6123398" y="570608"/>
            <a:ext cx="5631094" cy="1196547"/>
          </a:xfrm>
        </p:spPr>
        <p:txBody>
          <a:bodyPr>
            <a:normAutofit fontScale="90000"/>
          </a:bodyPr>
          <a:lstStyle/>
          <a:p>
            <a:r>
              <a:rPr lang="en-US" dirty="0" smtClean="0">
                <a:solidFill>
                  <a:srgbClr val="FFFF00"/>
                </a:solidFill>
              </a:rPr>
              <a:t>Negative Externality Case</a:t>
            </a:r>
            <a:endParaRPr lang="en-US" dirty="0">
              <a:solidFill>
                <a:srgbClr val="FFFF00"/>
              </a:solidFill>
            </a:endParaRPr>
          </a:p>
        </p:txBody>
      </p:sp>
      <p:sp>
        <p:nvSpPr>
          <p:cNvPr id="3" name="Content Placeholder 2"/>
          <p:cNvSpPr>
            <a:spLocks noGrp="1"/>
          </p:cNvSpPr>
          <p:nvPr>
            <p:ph idx="1"/>
          </p:nvPr>
        </p:nvSpPr>
        <p:spPr>
          <a:xfrm>
            <a:off x="5784351" y="1859623"/>
            <a:ext cx="5970141" cy="4707758"/>
          </a:xfrm>
        </p:spPr>
        <p:txBody>
          <a:bodyPr>
            <a:normAutofit/>
          </a:bodyPr>
          <a:lstStyle/>
          <a:p>
            <a:r>
              <a:rPr lang="en-US" dirty="0" smtClean="0">
                <a:solidFill>
                  <a:srgbClr val="FFFF00"/>
                </a:solidFill>
              </a:rPr>
              <a:t>Welfare Effects</a:t>
            </a:r>
          </a:p>
          <a:p>
            <a:r>
              <a:rPr lang="en-US" dirty="0" smtClean="0">
                <a:solidFill>
                  <a:srgbClr val="FFFF00"/>
                </a:solidFill>
              </a:rPr>
              <a:t>Although the tax causes deadweight losses</a:t>
            </a:r>
            <a:r>
              <a:rPr lang="zh-CN" altLang="en-US" dirty="0" smtClean="0">
                <a:solidFill>
                  <a:srgbClr val="FFFF00"/>
                </a:solidFill>
              </a:rPr>
              <a:t>（</a:t>
            </a:r>
            <a:r>
              <a:rPr lang="en-US" altLang="zh-CN" dirty="0" err="1" smtClean="0">
                <a:solidFill>
                  <a:srgbClr val="FFFF00"/>
                </a:solidFill>
              </a:rPr>
              <a:t>a+b</a:t>
            </a:r>
            <a:r>
              <a:rPr lang="zh-CN" altLang="en-US" dirty="0">
                <a:solidFill>
                  <a:srgbClr val="FFFF00"/>
                </a:solidFill>
              </a:rPr>
              <a:t>）</a:t>
            </a:r>
            <a:r>
              <a:rPr lang="en-US" dirty="0" smtClean="0">
                <a:solidFill>
                  <a:srgbClr val="FFFF00"/>
                </a:solidFill>
              </a:rPr>
              <a:t>the benefit created by reducing pollution costs outweighs the tax inefficiency and causes a rise in market welfare </a:t>
            </a:r>
            <a:r>
              <a:rPr lang="en-US" dirty="0">
                <a:solidFill>
                  <a:srgbClr val="FFFF00"/>
                </a:solidFill>
              </a:rPr>
              <a:t>(</a:t>
            </a:r>
            <a:r>
              <a:rPr lang="en-US" altLang="zh-CN" dirty="0" smtClean="0">
                <a:solidFill>
                  <a:srgbClr val="FFFF00"/>
                </a:solidFill>
              </a:rPr>
              <a:t>+c)</a:t>
            </a:r>
            <a:endParaRPr lang="en-US" dirty="0" smtClean="0">
              <a:solidFill>
                <a:srgbClr val="FFFF00"/>
              </a:solidFill>
            </a:endParaRPr>
          </a:p>
          <a:p>
            <a:r>
              <a:rPr lang="en-US" dirty="0" smtClean="0">
                <a:solidFill>
                  <a:srgbClr val="FFFF00"/>
                </a:solidFill>
              </a:rPr>
              <a:t>In other words, a government tax can raise economic efficiency when it corrects for a negative externality</a:t>
            </a:r>
          </a:p>
          <a:p>
            <a:r>
              <a:rPr lang="en-US" dirty="0" smtClean="0">
                <a:solidFill>
                  <a:srgbClr val="FFFF00"/>
                </a:solidFill>
              </a:rPr>
              <a:t>Also means the free market outcome </a:t>
            </a:r>
            <a:r>
              <a:rPr lang="en-US" smtClean="0">
                <a:solidFill>
                  <a:srgbClr val="FFFF00"/>
                </a:solidFill>
              </a:rPr>
              <a:t>is inefficient.</a:t>
            </a:r>
            <a:endParaRPr lang="en-US" dirty="0" smtClean="0">
              <a:solidFill>
                <a:srgbClr val="FFFF00"/>
              </a:solidFill>
            </a:endParaRPr>
          </a:p>
        </p:txBody>
      </p:sp>
      <p:pic>
        <p:nvPicPr>
          <p:cNvPr id="5" name="Picture 4"/>
          <p:cNvPicPr>
            <a:picLocks noChangeAspect="1"/>
          </p:cNvPicPr>
          <p:nvPr/>
        </p:nvPicPr>
        <p:blipFill>
          <a:blip r:embed="rId2"/>
          <a:stretch>
            <a:fillRect/>
          </a:stretch>
        </p:blipFill>
        <p:spPr>
          <a:xfrm>
            <a:off x="334807" y="2263974"/>
            <a:ext cx="5117511" cy="3899056"/>
          </a:xfrm>
          <a:prstGeom prst="rect">
            <a:avLst/>
          </a:prstGeom>
        </p:spPr>
      </p:pic>
    </p:spTree>
    <p:extLst>
      <p:ext uri="{BB962C8B-B14F-4D97-AF65-F5344CB8AC3E}">
        <p14:creationId xmlns:p14="http://schemas.microsoft.com/office/powerpoint/2010/main" val="25553269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Title 1"/>
          <p:cNvSpPr>
            <a:spLocks noGrp="1"/>
          </p:cNvSpPr>
          <p:nvPr>
            <p:ph type="title"/>
          </p:nvPr>
        </p:nvSpPr>
        <p:spPr>
          <a:xfrm>
            <a:off x="3339549" y="1084316"/>
            <a:ext cx="8414944" cy="1196547"/>
          </a:xfrm>
        </p:spPr>
        <p:txBody>
          <a:bodyPr>
            <a:normAutofit/>
          </a:bodyPr>
          <a:lstStyle/>
          <a:p>
            <a:r>
              <a:rPr lang="en-US" dirty="0" smtClean="0">
                <a:solidFill>
                  <a:srgbClr val="FFFF00"/>
                </a:solidFill>
              </a:rPr>
              <a:t>Effects of </a:t>
            </a:r>
            <a:r>
              <a:rPr lang="en-US" dirty="0" err="1">
                <a:solidFill>
                  <a:srgbClr val="FFFF00"/>
                </a:solidFill>
              </a:rPr>
              <a:t>O</a:t>
            </a:r>
            <a:r>
              <a:rPr lang="en-US" dirty="0" err="1" smtClean="0">
                <a:solidFill>
                  <a:srgbClr val="FFFF00"/>
                </a:solidFill>
              </a:rPr>
              <a:t>vertaxation</a:t>
            </a:r>
            <a:endParaRPr lang="en-US" dirty="0">
              <a:solidFill>
                <a:srgbClr val="FFFF00"/>
              </a:solidFill>
            </a:endParaRPr>
          </a:p>
        </p:txBody>
      </p:sp>
      <p:sp>
        <p:nvSpPr>
          <p:cNvPr id="3" name="Content Placeholder 2"/>
          <p:cNvSpPr>
            <a:spLocks noGrp="1"/>
          </p:cNvSpPr>
          <p:nvPr>
            <p:ph idx="1"/>
          </p:nvPr>
        </p:nvSpPr>
        <p:spPr>
          <a:xfrm>
            <a:off x="3092521" y="2434975"/>
            <a:ext cx="8661971" cy="4132405"/>
          </a:xfrm>
        </p:spPr>
        <p:txBody>
          <a:bodyPr>
            <a:normAutofit/>
          </a:bodyPr>
          <a:lstStyle/>
          <a:p>
            <a:r>
              <a:rPr lang="en-US" sz="3200" dirty="0" smtClean="0">
                <a:solidFill>
                  <a:srgbClr val="FFFF00"/>
                </a:solidFill>
              </a:rPr>
              <a:t>Although a tax on polluting activities can cause a welfare improvement, getting it right depends on measuring the costs and benefits accurately so one knows what the optimal tax would be</a:t>
            </a:r>
          </a:p>
          <a:p>
            <a:r>
              <a:rPr lang="en-US" sz="3200" dirty="0" smtClean="0">
                <a:solidFill>
                  <a:srgbClr val="FFFF00"/>
                </a:solidFill>
              </a:rPr>
              <a:t>Consider the effects of a tax set too high</a:t>
            </a:r>
          </a:p>
          <a:p>
            <a:pPr lvl="1"/>
            <a:r>
              <a:rPr lang="en-US" sz="2800" dirty="0" smtClean="0">
                <a:solidFill>
                  <a:srgbClr val="FFFF00"/>
                </a:solidFill>
              </a:rPr>
              <a:t>Set t</a:t>
            </a:r>
            <a:r>
              <a:rPr lang="en-US" sz="2800" baseline="-25000" dirty="0" smtClean="0">
                <a:solidFill>
                  <a:srgbClr val="FFFF00"/>
                </a:solidFill>
              </a:rPr>
              <a:t>2</a:t>
            </a:r>
            <a:r>
              <a:rPr lang="en-US" sz="2800" dirty="0" smtClean="0">
                <a:solidFill>
                  <a:srgbClr val="FFFF00"/>
                </a:solidFill>
              </a:rPr>
              <a:t>  &gt;  </a:t>
            </a:r>
            <a:r>
              <a:rPr lang="en-US" sz="2800" dirty="0" err="1" smtClean="0">
                <a:solidFill>
                  <a:srgbClr val="FFFF00"/>
                </a:solidFill>
              </a:rPr>
              <a:t>t</a:t>
            </a:r>
            <a:r>
              <a:rPr lang="en-US" sz="2800" baseline="-25000" dirty="0" err="1" smtClean="0">
                <a:solidFill>
                  <a:srgbClr val="FFFF00"/>
                </a:solidFill>
              </a:rPr>
              <a:t>opt</a:t>
            </a:r>
            <a:endParaRPr lang="en-US" sz="2800" baseline="-25000" dirty="0" smtClean="0">
              <a:solidFill>
                <a:srgbClr val="FFFF00"/>
              </a:solidFill>
            </a:endParaRPr>
          </a:p>
        </p:txBody>
      </p:sp>
    </p:spTree>
    <p:extLst>
      <p:ext uri="{BB962C8B-B14F-4D97-AF65-F5344CB8AC3E}">
        <p14:creationId xmlns:p14="http://schemas.microsoft.com/office/powerpoint/2010/main" val="5197191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Title 1"/>
          <p:cNvSpPr>
            <a:spLocks noGrp="1"/>
          </p:cNvSpPr>
          <p:nvPr>
            <p:ph type="title"/>
          </p:nvPr>
        </p:nvSpPr>
        <p:spPr>
          <a:xfrm>
            <a:off x="6123398" y="570608"/>
            <a:ext cx="5631094" cy="1196547"/>
          </a:xfrm>
        </p:spPr>
        <p:txBody>
          <a:bodyPr>
            <a:normAutofit/>
          </a:bodyPr>
          <a:lstStyle/>
          <a:p>
            <a:r>
              <a:rPr lang="en-US" dirty="0" err="1" smtClean="0">
                <a:solidFill>
                  <a:srgbClr val="FFFF00"/>
                </a:solidFill>
              </a:rPr>
              <a:t>Overtaxation</a:t>
            </a:r>
            <a:r>
              <a:rPr lang="en-US" dirty="0" smtClean="0">
                <a:solidFill>
                  <a:srgbClr val="FFFF00"/>
                </a:solidFill>
              </a:rPr>
              <a:t> Case</a:t>
            </a:r>
            <a:endParaRPr lang="en-US" dirty="0">
              <a:solidFill>
                <a:srgbClr val="FFFF00"/>
              </a:solidFill>
            </a:endParaRPr>
          </a:p>
        </p:txBody>
      </p:sp>
      <p:sp>
        <p:nvSpPr>
          <p:cNvPr id="3" name="Content Placeholder 2"/>
          <p:cNvSpPr>
            <a:spLocks noGrp="1"/>
          </p:cNvSpPr>
          <p:nvPr>
            <p:ph idx="1"/>
          </p:nvPr>
        </p:nvSpPr>
        <p:spPr>
          <a:xfrm>
            <a:off x="5784351" y="1859623"/>
            <a:ext cx="5970141" cy="4707758"/>
          </a:xfrm>
        </p:spPr>
        <p:txBody>
          <a:bodyPr>
            <a:normAutofit/>
          </a:bodyPr>
          <a:lstStyle/>
          <a:p>
            <a:r>
              <a:rPr lang="en-US" dirty="0" smtClean="0">
                <a:solidFill>
                  <a:srgbClr val="FFFF00"/>
                </a:solidFill>
              </a:rPr>
              <a:t>Welfare Effects of </a:t>
            </a:r>
            <a:r>
              <a:rPr lang="en-US" dirty="0" err="1" smtClean="0">
                <a:solidFill>
                  <a:srgbClr val="FFFF00"/>
                </a:solidFill>
              </a:rPr>
              <a:t>t</a:t>
            </a:r>
            <a:r>
              <a:rPr lang="en-US" baseline="-25000" dirty="0" err="1" smtClean="0">
                <a:solidFill>
                  <a:srgbClr val="FFFF00"/>
                </a:solidFill>
              </a:rPr>
              <a:t>opt</a:t>
            </a:r>
            <a:endParaRPr lang="en-US" baseline="-25000" dirty="0" smtClean="0">
              <a:solidFill>
                <a:srgbClr val="FFFF00"/>
              </a:solidFill>
            </a:endParaRPr>
          </a:p>
          <a:p>
            <a:r>
              <a:rPr lang="en-US" dirty="0" smtClean="0">
                <a:solidFill>
                  <a:srgbClr val="FFFF00"/>
                </a:solidFill>
              </a:rPr>
              <a:t>DWL = - (a + b)</a:t>
            </a:r>
          </a:p>
          <a:p>
            <a:r>
              <a:rPr lang="en-US" dirty="0" err="1" smtClean="0">
                <a:solidFill>
                  <a:srgbClr val="FFFF00"/>
                </a:solidFill>
              </a:rPr>
              <a:t>ΔExt</a:t>
            </a:r>
            <a:r>
              <a:rPr lang="en-US" dirty="0" smtClean="0">
                <a:solidFill>
                  <a:srgbClr val="FFFF00"/>
                </a:solidFill>
              </a:rPr>
              <a:t> Eff = + (a + b + c + d)</a:t>
            </a:r>
          </a:p>
          <a:p>
            <a:r>
              <a:rPr lang="en-US" dirty="0" smtClean="0">
                <a:solidFill>
                  <a:srgbClr val="FFFF00"/>
                </a:solidFill>
              </a:rPr>
              <a:t>ΔMW =  + c + d</a:t>
            </a:r>
          </a:p>
          <a:p>
            <a:r>
              <a:rPr lang="en-US" dirty="0" smtClean="0">
                <a:solidFill>
                  <a:srgbClr val="FFFF00"/>
                </a:solidFill>
              </a:rPr>
              <a:t>Welfare effects of t</a:t>
            </a:r>
            <a:r>
              <a:rPr lang="en-US" baseline="-25000" dirty="0" smtClean="0">
                <a:solidFill>
                  <a:srgbClr val="FFFF00"/>
                </a:solidFill>
              </a:rPr>
              <a:t>2</a:t>
            </a:r>
            <a:endParaRPr lang="en-US" baseline="-25000" dirty="0">
              <a:solidFill>
                <a:srgbClr val="FFFF00"/>
              </a:solidFill>
            </a:endParaRPr>
          </a:p>
          <a:p>
            <a:r>
              <a:rPr lang="en-US" dirty="0">
                <a:solidFill>
                  <a:srgbClr val="FFFF00"/>
                </a:solidFill>
              </a:rPr>
              <a:t>DWL = </a:t>
            </a:r>
            <a:r>
              <a:rPr lang="en-US" dirty="0" smtClean="0">
                <a:solidFill>
                  <a:srgbClr val="FFFF00"/>
                </a:solidFill>
              </a:rPr>
              <a:t> - red triangle</a:t>
            </a:r>
            <a:endParaRPr lang="en-US" dirty="0">
              <a:solidFill>
                <a:srgbClr val="FFFF00"/>
              </a:solidFill>
            </a:endParaRPr>
          </a:p>
          <a:p>
            <a:r>
              <a:rPr lang="en-US" dirty="0" err="1">
                <a:solidFill>
                  <a:srgbClr val="FFFF00"/>
                </a:solidFill>
              </a:rPr>
              <a:t>ΔExt</a:t>
            </a:r>
            <a:r>
              <a:rPr lang="en-US" dirty="0">
                <a:solidFill>
                  <a:srgbClr val="FFFF00"/>
                </a:solidFill>
              </a:rPr>
              <a:t> Eff </a:t>
            </a:r>
            <a:r>
              <a:rPr lang="en-US" dirty="0" smtClean="0">
                <a:solidFill>
                  <a:srgbClr val="FFFF00"/>
                </a:solidFill>
              </a:rPr>
              <a:t>=  + green rectangle</a:t>
            </a:r>
            <a:endParaRPr lang="en-US" dirty="0">
              <a:solidFill>
                <a:srgbClr val="FFFF00"/>
              </a:solidFill>
            </a:endParaRPr>
          </a:p>
          <a:p>
            <a:r>
              <a:rPr lang="en-US" dirty="0">
                <a:solidFill>
                  <a:srgbClr val="FFFF00"/>
                </a:solidFill>
              </a:rPr>
              <a:t>ΔMW </a:t>
            </a:r>
            <a:r>
              <a:rPr lang="en-US" dirty="0" smtClean="0">
                <a:solidFill>
                  <a:srgbClr val="FFFF00"/>
                </a:solidFill>
              </a:rPr>
              <a:t>= c + d – (e + f)</a:t>
            </a:r>
            <a:endParaRPr lang="en-US" dirty="0">
              <a:solidFill>
                <a:srgbClr val="FFFF00"/>
              </a:solidFill>
            </a:endParaRPr>
          </a:p>
          <a:p>
            <a:endParaRPr lang="en-US" dirty="0" smtClean="0">
              <a:solidFill>
                <a:srgbClr val="FFFF00"/>
              </a:solidFill>
            </a:endParaRPr>
          </a:p>
        </p:txBody>
      </p:sp>
      <p:pic>
        <p:nvPicPr>
          <p:cNvPr id="5" name="Picture 4"/>
          <p:cNvPicPr>
            <a:picLocks noChangeAspect="1"/>
          </p:cNvPicPr>
          <p:nvPr/>
        </p:nvPicPr>
        <p:blipFill>
          <a:blip r:embed="rId2"/>
          <a:stretch>
            <a:fillRect/>
          </a:stretch>
        </p:blipFill>
        <p:spPr>
          <a:xfrm>
            <a:off x="260312" y="2026599"/>
            <a:ext cx="5159818" cy="3905073"/>
          </a:xfrm>
          <a:prstGeom prst="rect">
            <a:avLst/>
          </a:prstGeom>
        </p:spPr>
      </p:pic>
    </p:spTree>
    <p:extLst>
      <p:ext uri="{BB962C8B-B14F-4D97-AF65-F5344CB8AC3E}">
        <p14:creationId xmlns:p14="http://schemas.microsoft.com/office/powerpoint/2010/main" val="6901273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Title 1"/>
          <p:cNvSpPr>
            <a:spLocks noGrp="1"/>
          </p:cNvSpPr>
          <p:nvPr>
            <p:ph type="title"/>
          </p:nvPr>
        </p:nvSpPr>
        <p:spPr>
          <a:xfrm>
            <a:off x="6123398" y="570608"/>
            <a:ext cx="5631094" cy="1196547"/>
          </a:xfrm>
        </p:spPr>
        <p:txBody>
          <a:bodyPr>
            <a:normAutofit/>
          </a:bodyPr>
          <a:lstStyle/>
          <a:p>
            <a:r>
              <a:rPr lang="en-US" dirty="0" err="1" smtClean="0">
                <a:solidFill>
                  <a:srgbClr val="FFFF00"/>
                </a:solidFill>
              </a:rPr>
              <a:t>Overtaxation</a:t>
            </a:r>
            <a:r>
              <a:rPr lang="en-US" dirty="0" smtClean="0">
                <a:solidFill>
                  <a:srgbClr val="FFFF00"/>
                </a:solidFill>
              </a:rPr>
              <a:t> Case</a:t>
            </a:r>
            <a:endParaRPr lang="en-US" dirty="0">
              <a:solidFill>
                <a:srgbClr val="FFFF00"/>
              </a:solidFill>
            </a:endParaRPr>
          </a:p>
        </p:txBody>
      </p:sp>
      <p:sp>
        <p:nvSpPr>
          <p:cNvPr id="3" name="Content Placeholder 2"/>
          <p:cNvSpPr>
            <a:spLocks noGrp="1"/>
          </p:cNvSpPr>
          <p:nvPr>
            <p:ph idx="1"/>
          </p:nvPr>
        </p:nvSpPr>
        <p:spPr>
          <a:xfrm>
            <a:off x="5784351" y="1859623"/>
            <a:ext cx="5970141" cy="4707758"/>
          </a:xfrm>
        </p:spPr>
        <p:txBody>
          <a:bodyPr>
            <a:normAutofit fontScale="92500" lnSpcReduction="10000"/>
          </a:bodyPr>
          <a:lstStyle/>
          <a:p>
            <a:r>
              <a:rPr lang="en-US" dirty="0" smtClean="0">
                <a:solidFill>
                  <a:srgbClr val="FFFF00"/>
                </a:solidFill>
              </a:rPr>
              <a:t>Note that </a:t>
            </a:r>
            <a:r>
              <a:rPr lang="en-US" dirty="0" err="1" smtClean="0">
                <a:solidFill>
                  <a:srgbClr val="FFFF00"/>
                </a:solidFill>
              </a:rPr>
              <a:t>overtaxation</a:t>
            </a:r>
            <a:r>
              <a:rPr lang="en-US" dirty="0" smtClean="0">
                <a:solidFill>
                  <a:srgbClr val="FFFF00"/>
                </a:solidFill>
              </a:rPr>
              <a:t> reduces market welfare in this case</a:t>
            </a:r>
          </a:p>
          <a:p>
            <a:r>
              <a:rPr lang="en-US" dirty="0" smtClean="0">
                <a:solidFill>
                  <a:srgbClr val="FFFF00"/>
                </a:solidFill>
              </a:rPr>
              <a:t>Implies that the optimal level of pollution is not zero</a:t>
            </a:r>
          </a:p>
          <a:p>
            <a:r>
              <a:rPr lang="en-US" dirty="0" smtClean="0">
                <a:solidFill>
                  <a:srgbClr val="FFFF00"/>
                </a:solidFill>
              </a:rPr>
              <a:t>Those affected by pollution would surely prefer no pollution at all, but that would be inefficient in this case because the damage caused to firms and consumers is greater than the damage caused by pollution</a:t>
            </a:r>
          </a:p>
          <a:p>
            <a:r>
              <a:rPr lang="en-US" dirty="0" smtClean="0">
                <a:solidFill>
                  <a:srgbClr val="FFFF00"/>
                </a:solidFill>
              </a:rPr>
              <a:t>Optimal solution balances the costs of pollution with the benefits of providing the product</a:t>
            </a:r>
            <a:endParaRPr lang="en-US" dirty="0">
              <a:solidFill>
                <a:srgbClr val="FFFF00"/>
              </a:solidFill>
            </a:endParaRPr>
          </a:p>
          <a:p>
            <a:endParaRPr lang="en-US" dirty="0" smtClean="0">
              <a:solidFill>
                <a:srgbClr val="FFFF00"/>
              </a:solidFill>
            </a:endParaRPr>
          </a:p>
        </p:txBody>
      </p:sp>
      <p:pic>
        <p:nvPicPr>
          <p:cNvPr id="5" name="Picture 4"/>
          <p:cNvPicPr>
            <a:picLocks noChangeAspect="1"/>
          </p:cNvPicPr>
          <p:nvPr/>
        </p:nvPicPr>
        <p:blipFill>
          <a:blip r:embed="rId2"/>
          <a:stretch>
            <a:fillRect/>
          </a:stretch>
        </p:blipFill>
        <p:spPr>
          <a:xfrm>
            <a:off x="260312" y="2026599"/>
            <a:ext cx="5159818" cy="3905073"/>
          </a:xfrm>
          <a:prstGeom prst="rect">
            <a:avLst/>
          </a:prstGeom>
        </p:spPr>
      </p:pic>
    </p:spTree>
    <p:extLst>
      <p:ext uri="{BB962C8B-B14F-4D97-AF65-F5344CB8AC3E}">
        <p14:creationId xmlns:p14="http://schemas.microsoft.com/office/powerpoint/2010/main" val="1957461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Title 1"/>
          <p:cNvSpPr>
            <a:spLocks noGrp="1"/>
          </p:cNvSpPr>
          <p:nvPr>
            <p:ph type="title"/>
          </p:nvPr>
        </p:nvSpPr>
        <p:spPr>
          <a:xfrm>
            <a:off x="3339549" y="1084316"/>
            <a:ext cx="8414944" cy="1196547"/>
          </a:xfrm>
        </p:spPr>
        <p:txBody>
          <a:bodyPr>
            <a:normAutofit/>
          </a:bodyPr>
          <a:lstStyle/>
          <a:p>
            <a:r>
              <a:rPr lang="en-US" dirty="0" smtClean="0">
                <a:solidFill>
                  <a:srgbClr val="FFFF00"/>
                </a:solidFill>
              </a:rPr>
              <a:t>Case of Optimal Zero Pollution</a:t>
            </a:r>
            <a:endParaRPr lang="en-US" dirty="0">
              <a:solidFill>
                <a:srgbClr val="FFFF00"/>
              </a:solidFill>
            </a:endParaRPr>
          </a:p>
        </p:txBody>
      </p:sp>
      <p:sp>
        <p:nvSpPr>
          <p:cNvPr id="3" name="Content Placeholder 2"/>
          <p:cNvSpPr>
            <a:spLocks noGrp="1"/>
          </p:cNvSpPr>
          <p:nvPr>
            <p:ph idx="1"/>
          </p:nvPr>
        </p:nvSpPr>
        <p:spPr>
          <a:xfrm>
            <a:off x="3092521" y="2434975"/>
            <a:ext cx="8661971" cy="4132405"/>
          </a:xfrm>
        </p:spPr>
        <p:txBody>
          <a:bodyPr>
            <a:normAutofit/>
          </a:bodyPr>
          <a:lstStyle/>
          <a:p>
            <a:r>
              <a:rPr lang="en-US" sz="3200" dirty="0" smtClean="0">
                <a:solidFill>
                  <a:srgbClr val="FFFF00"/>
                </a:solidFill>
              </a:rPr>
              <a:t>If the costs of pollution are sufficiently high, then the optimal level of pollution may be zero</a:t>
            </a:r>
          </a:p>
          <a:p>
            <a:r>
              <a:rPr lang="en-US" sz="3200" dirty="0" smtClean="0">
                <a:solidFill>
                  <a:srgbClr val="FFFF00"/>
                </a:solidFill>
              </a:rPr>
              <a:t>An example might be chemicals in groundwater caused by production that would cause death to all water consumers in the area</a:t>
            </a:r>
          </a:p>
          <a:p>
            <a:r>
              <a:rPr lang="en-US" sz="3200" dirty="0" smtClean="0">
                <a:solidFill>
                  <a:srgbClr val="FFFF00"/>
                </a:solidFill>
              </a:rPr>
              <a:t> Demonstrated in next slide.</a:t>
            </a:r>
            <a:endParaRPr lang="en-US" sz="2800" dirty="0" smtClean="0">
              <a:solidFill>
                <a:srgbClr val="FFFF00"/>
              </a:solidFill>
            </a:endParaRPr>
          </a:p>
        </p:txBody>
      </p:sp>
    </p:spTree>
    <p:extLst>
      <p:ext uri="{BB962C8B-B14F-4D97-AF65-F5344CB8AC3E}">
        <p14:creationId xmlns:p14="http://schemas.microsoft.com/office/powerpoint/2010/main" val="41825204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Title 1"/>
          <p:cNvSpPr>
            <a:spLocks noGrp="1"/>
          </p:cNvSpPr>
          <p:nvPr>
            <p:ph type="title"/>
          </p:nvPr>
        </p:nvSpPr>
        <p:spPr>
          <a:xfrm>
            <a:off x="3665551" y="570608"/>
            <a:ext cx="8088941" cy="1196547"/>
          </a:xfrm>
        </p:spPr>
        <p:txBody>
          <a:bodyPr>
            <a:normAutofit/>
          </a:bodyPr>
          <a:lstStyle/>
          <a:p>
            <a:r>
              <a:rPr lang="en-US" dirty="0">
                <a:solidFill>
                  <a:srgbClr val="FFFF00"/>
                </a:solidFill>
              </a:rPr>
              <a:t>Case of Optimal Zero Pollution</a:t>
            </a:r>
          </a:p>
        </p:txBody>
      </p:sp>
      <p:sp>
        <p:nvSpPr>
          <p:cNvPr id="3" name="Content Placeholder 2"/>
          <p:cNvSpPr>
            <a:spLocks noGrp="1"/>
          </p:cNvSpPr>
          <p:nvPr>
            <p:ph idx="1"/>
          </p:nvPr>
        </p:nvSpPr>
        <p:spPr>
          <a:xfrm>
            <a:off x="5784351" y="1859623"/>
            <a:ext cx="5970141" cy="4707758"/>
          </a:xfrm>
        </p:spPr>
        <p:txBody>
          <a:bodyPr>
            <a:normAutofit/>
          </a:bodyPr>
          <a:lstStyle/>
          <a:p>
            <a:r>
              <a:rPr lang="en-US" dirty="0" err="1">
                <a:solidFill>
                  <a:srgbClr val="FFFF00"/>
                </a:solidFill>
              </a:rPr>
              <a:t>t</a:t>
            </a:r>
            <a:r>
              <a:rPr lang="en-US" baseline="-25000" dirty="0" err="1" smtClean="0">
                <a:solidFill>
                  <a:srgbClr val="FFFF00"/>
                </a:solidFill>
              </a:rPr>
              <a:t>opt</a:t>
            </a:r>
            <a:r>
              <a:rPr lang="en-US" baseline="-25000" dirty="0" smtClean="0">
                <a:solidFill>
                  <a:srgbClr val="FFFF00"/>
                </a:solidFill>
              </a:rPr>
              <a:t> </a:t>
            </a:r>
            <a:r>
              <a:rPr lang="en-US" dirty="0" smtClean="0">
                <a:solidFill>
                  <a:srgbClr val="FFFF00"/>
                </a:solidFill>
              </a:rPr>
              <a:t>is set such that production and consumption eliminated</a:t>
            </a:r>
            <a:endParaRPr lang="en-US" baseline="-25000" dirty="0" smtClean="0">
              <a:solidFill>
                <a:srgbClr val="FFFF00"/>
              </a:solidFill>
            </a:endParaRPr>
          </a:p>
          <a:p>
            <a:r>
              <a:rPr lang="en-US" dirty="0" smtClean="0">
                <a:solidFill>
                  <a:srgbClr val="FFFF00"/>
                </a:solidFill>
              </a:rPr>
              <a:t>ΔCS </a:t>
            </a:r>
            <a:r>
              <a:rPr lang="en-US" dirty="0">
                <a:solidFill>
                  <a:srgbClr val="FFFF00"/>
                </a:solidFill>
              </a:rPr>
              <a:t>=  </a:t>
            </a:r>
            <a:r>
              <a:rPr lang="en-US" dirty="0" smtClean="0">
                <a:solidFill>
                  <a:srgbClr val="FFFF00"/>
                </a:solidFill>
              </a:rPr>
              <a:t> - b</a:t>
            </a:r>
            <a:endParaRPr lang="en-US" dirty="0">
              <a:solidFill>
                <a:srgbClr val="FFFF00"/>
              </a:solidFill>
            </a:endParaRPr>
          </a:p>
          <a:p>
            <a:r>
              <a:rPr lang="en-US" dirty="0">
                <a:solidFill>
                  <a:srgbClr val="FFFF00"/>
                </a:solidFill>
              </a:rPr>
              <a:t>ΔPS </a:t>
            </a:r>
            <a:r>
              <a:rPr lang="en-US" dirty="0" smtClean="0">
                <a:solidFill>
                  <a:srgbClr val="FFFF00"/>
                </a:solidFill>
              </a:rPr>
              <a:t>=   - c</a:t>
            </a:r>
            <a:endParaRPr lang="en-US" dirty="0">
              <a:solidFill>
                <a:srgbClr val="FFFF00"/>
              </a:solidFill>
            </a:endParaRPr>
          </a:p>
          <a:p>
            <a:r>
              <a:rPr lang="en-US" dirty="0">
                <a:solidFill>
                  <a:srgbClr val="FFFF00"/>
                </a:solidFill>
              </a:rPr>
              <a:t>ΔGR </a:t>
            </a:r>
            <a:r>
              <a:rPr lang="en-US" dirty="0" smtClean="0">
                <a:solidFill>
                  <a:srgbClr val="FFFF00"/>
                </a:solidFill>
              </a:rPr>
              <a:t>=  0</a:t>
            </a:r>
            <a:endParaRPr lang="en-US" dirty="0">
              <a:solidFill>
                <a:srgbClr val="FFFF00"/>
              </a:solidFill>
            </a:endParaRPr>
          </a:p>
          <a:p>
            <a:r>
              <a:rPr lang="en-US" dirty="0" err="1">
                <a:solidFill>
                  <a:srgbClr val="FFFF00"/>
                </a:solidFill>
              </a:rPr>
              <a:t>ΔExt</a:t>
            </a:r>
            <a:r>
              <a:rPr lang="en-US" dirty="0">
                <a:solidFill>
                  <a:srgbClr val="FFFF00"/>
                </a:solidFill>
              </a:rPr>
              <a:t> Eff </a:t>
            </a:r>
            <a:r>
              <a:rPr lang="en-US" dirty="0" smtClean="0">
                <a:solidFill>
                  <a:srgbClr val="FFFF00"/>
                </a:solidFill>
              </a:rPr>
              <a:t>=  + a + b + c + d</a:t>
            </a:r>
            <a:endParaRPr lang="en-US" dirty="0">
              <a:solidFill>
                <a:srgbClr val="FFFF00"/>
              </a:solidFill>
            </a:endParaRPr>
          </a:p>
          <a:p>
            <a:pPr marL="0" indent="0">
              <a:buNone/>
            </a:pPr>
            <a:endParaRPr lang="en-US" dirty="0">
              <a:solidFill>
                <a:srgbClr val="FFFF00"/>
              </a:solidFill>
            </a:endParaRPr>
          </a:p>
          <a:p>
            <a:r>
              <a:rPr lang="en-US" dirty="0" smtClean="0">
                <a:solidFill>
                  <a:srgbClr val="FFFF00"/>
                </a:solidFill>
              </a:rPr>
              <a:t>ΔMW =  + a + d</a:t>
            </a:r>
            <a:endParaRPr lang="en-US" dirty="0">
              <a:solidFill>
                <a:srgbClr val="FFFF00"/>
              </a:solidFill>
            </a:endParaRPr>
          </a:p>
          <a:p>
            <a:endParaRPr lang="en-US" dirty="0" smtClean="0">
              <a:solidFill>
                <a:srgbClr val="FFFF00"/>
              </a:solidFill>
            </a:endParaRPr>
          </a:p>
        </p:txBody>
      </p:sp>
      <p:pic>
        <p:nvPicPr>
          <p:cNvPr id="4" name="Picture 3"/>
          <p:cNvPicPr>
            <a:picLocks noChangeAspect="1"/>
          </p:cNvPicPr>
          <p:nvPr/>
        </p:nvPicPr>
        <p:blipFill>
          <a:blip r:embed="rId2"/>
          <a:stretch>
            <a:fillRect/>
          </a:stretch>
        </p:blipFill>
        <p:spPr>
          <a:xfrm>
            <a:off x="342999" y="1859622"/>
            <a:ext cx="5187891" cy="4103855"/>
          </a:xfrm>
          <a:prstGeom prst="rect">
            <a:avLst/>
          </a:prstGeom>
        </p:spPr>
      </p:pic>
    </p:spTree>
    <p:extLst>
      <p:ext uri="{BB962C8B-B14F-4D97-AF65-F5344CB8AC3E}">
        <p14:creationId xmlns:p14="http://schemas.microsoft.com/office/powerpoint/2010/main" val="16798648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Title 1"/>
          <p:cNvSpPr>
            <a:spLocks noGrp="1"/>
          </p:cNvSpPr>
          <p:nvPr>
            <p:ph type="title"/>
          </p:nvPr>
        </p:nvSpPr>
        <p:spPr>
          <a:xfrm>
            <a:off x="3665551" y="570608"/>
            <a:ext cx="8088941" cy="1196547"/>
          </a:xfrm>
        </p:spPr>
        <p:txBody>
          <a:bodyPr>
            <a:normAutofit/>
          </a:bodyPr>
          <a:lstStyle/>
          <a:p>
            <a:r>
              <a:rPr lang="en-US" dirty="0">
                <a:solidFill>
                  <a:srgbClr val="FFFF00"/>
                </a:solidFill>
              </a:rPr>
              <a:t>Case of Optimal Zero Pollution</a:t>
            </a:r>
          </a:p>
        </p:txBody>
      </p:sp>
      <p:sp>
        <p:nvSpPr>
          <p:cNvPr id="3" name="Content Placeholder 2"/>
          <p:cNvSpPr>
            <a:spLocks noGrp="1"/>
          </p:cNvSpPr>
          <p:nvPr>
            <p:ph idx="1"/>
          </p:nvPr>
        </p:nvSpPr>
        <p:spPr>
          <a:xfrm>
            <a:off x="5784351" y="1859623"/>
            <a:ext cx="5970141" cy="4707758"/>
          </a:xfrm>
        </p:spPr>
        <p:txBody>
          <a:bodyPr>
            <a:normAutofit/>
          </a:bodyPr>
          <a:lstStyle/>
          <a:p>
            <a:r>
              <a:rPr lang="en-US" dirty="0" smtClean="0">
                <a:solidFill>
                  <a:srgbClr val="FFFF00"/>
                </a:solidFill>
              </a:rPr>
              <a:t>An alternative policy is a regulation such that Q = 0  (a production ban)</a:t>
            </a:r>
            <a:endParaRPr lang="en-US" baseline="-25000" dirty="0" smtClean="0">
              <a:solidFill>
                <a:srgbClr val="FFFF00"/>
              </a:solidFill>
            </a:endParaRPr>
          </a:p>
          <a:p>
            <a:r>
              <a:rPr lang="en-US" dirty="0" smtClean="0">
                <a:solidFill>
                  <a:srgbClr val="FFFF00"/>
                </a:solidFill>
              </a:rPr>
              <a:t>Same welfare effects as before, if producers and consumers comply</a:t>
            </a:r>
          </a:p>
          <a:p>
            <a:r>
              <a:rPr lang="en-US" dirty="0" smtClean="0">
                <a:solidFill>
                  <a:srgbClr val="FFFF00"/>
                </a:solidFill>
              </a:rPr>
              <a:t>Cheating is highly profitable since a small amount can be sold at a high price</a:t>
            </a:r>
          </a:p>
          <a:p>
            <a:r>
              <a:rPr lang="en-US" dirty="0" smtClean="0">
                <a:solidFill>
                  <a:srgbClr val="FFFF00"/>
                </a:solidFill>
              </a:rPr>
              <a:t>Thus, high penalties are generally used to induce compliance</a:t>
            </a:r>
          </a:p>
        </p:txBody>
      </p:sp>
      <p:pic>
        <p:nvPicPr>
          <p:cNvPr id="4" name="Picture 3"/>
          <p:cNvPicPr>
            <a:picLocks noChangeAspect="1"/>
          </p:cNvPicPr>
          <p:nvPr/>
        </p:nvPicPr>
        <p:blipFill>
          <a:blip r:embed="rId2"/>
          <a:stretch>
            <a:fillRect/>
          </a:stretch>
        </p:blipFill>
        <p:spPr>
          <a:xfrm>
            <a:off x="342999" y="1859622"/>
            <a:ext cx="5187891" cy="4103855"/>
          </a:xfrm>
          <a:prstGeom prst="rect">
            <a:avLst/>
          </a:prstGeom>
        </p:spPr>
      </p:pic>
    </p:spTree>
    <p:extLst>
      <p:ext uri="{BB962C8B-B14F-4D97-AF65-F5344CB8AC3E}">
        <p14:creationId xmlns:p14="http://schemas.microsoft.com/office/powerpoint/2010/main" val="18911880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Title 1"/>
          <p:cNvSpPr>
            <a:spLocks noGrp="1"/>
          </p:cNvSpPr>
          <p:nvPr>
            <p:ph type="title"/>
          </p:nvPr>
        </p:nvSpPr>
        <p:spPr>
          <a:xfrm>
            <a:off x="3665551" y="570608"/>
            <a:ext cx="8088941" cy="1196547"/>
          </a:xfrm>
        </p:spPr>
        <p:txBody>
          <a:bodyPr>
            <a:normAutofit/>
          </a:bodyPr>
          <a:lstStyle/>
          <a:p>
            <a:r>
              <a:rPr lang="en-US" dirty="0" smtClean="0">
                <a:solidFill>
                  <a:srgbClr val="FFFF00"/>
                </a:solidFill>
              </a:rPr>
              <a:t>Application: Drugs Policy</a:t>
            </a:r>
            <a:endParaRPr lang="en-US" dirty="0">
              <a:solidFill>
                <a:srgbClr val="FFFF00"/>
              </a:solidFill>
            </a:endParaRPr>
          </a:p>
        </p:txBody>
      </p:sp>
      <p:sp>
        <p:nvSpPr>
          <p:cNvPr id="3" name="Content Placeholder 2"/>
          <p:cNvSpPr>
            <a:spLocks noGrp="1"/>
          </p:cNvSpPr>
          <p:nvPr>
            <p:ph idx="1"/>
          </p:nvPr>
        </p:nvSpPr>
        <p:spPr>
          <a:xfrm>
            <a:off x="5784351" y="1859623"/>
            <a:ext cx="5970141" cy="4707758"/>
          </a:xfrm>
        </p:spPr>
        <p:txBody>
          <a:bodyPr>
            <a:normAutofit/>
          </a:bodyPr>
          <a:lstStyle/>
          <a:p>
            <a:r>
              <a:rPr lang="en-US" dirty="0" smtClean="0">
                <a:solidFill>
                  <a:srgbClr val="FFFF00"/>
                </a:solidFill>
              </a:rPr>
              <a:t>Consider a market for illegal drugs</a:t>
            </a:r>
            <a:endParaRPr lang="en-US" dirty="0">
              <a:solidFill>
                <a:srgbClr val="FFFF00"/>
              </a:solidFill>
            </a:endParaRPr>
          </a:p>
          <a:p>
            <a:pPr lvl="1"/>
            <a:r>
              <a:rPr lang="en-US" dirty="0" smtClean="0">
                <a:solidFill>
                  <a:srgbClr val="FFFF00"/>
                </a:solidFill>
              </a:rPr>
              <a:t>Marijuana, heroin, Meth, </a:t>
            </a:r>
            <a:r>
              <a:rPr lang="en-US" dirty="0" err="1" smtClean="0">
                <a:solidFill>
                  <a:srgbClr val="FFFF00"/>
                </a:solidFill>
              </a:rPr>
              <a:t>etc</a:t>
            </a:r>
            <a:endParaRPr lang="en-US" dirty="0" smtClean="0">
              <a:solidFill>
                <a:srgbClr val="FFFF00"/>
              </a:solidFill>
            </a:endParaRPr>
          </a:p>
          <a:p>
            <a:r>
              <a:rPr lang="en-US" dirty="0" smtClean="0">
                <a:solidFill>
                  <a:srgbClr val="FFFF00"/>
                </a:solidFill>
              </a:rPr>
              <a:t>Proponents and opponents differ on extent of the social cost</a:t>
            </a:r>
          </a:p>
          <a:p>
            <a:r>
              <a:rPr lang="en-US" dirty="0" smtClean="0">
                <a:solidFill>
                  <a:srgbClr val="FFFF00"/>
                </a:solidFill>
              </a:rPr>
              <a:t>Illegality inspires high profits for cheaters</a:t>
            </a:r>
          </a:p>
          <a:p>
            <a:r>
              <a:rPr lang="en-US" dirty="0" smtClean="0">
                <a:solidFill>
                  <a:srgbClr val="FFFF00"/>
                </a:solidFill>
              </a:rPr>
              <a:t>High penalties in attempt to dissuade often leads to high incarceration rates</a:t>
            </a:r>
          </a:p>
          <a:p>
            <a:r>
              <a:rPr lang="en-US" dirty="0" smtClean="0">
                <a:solidFill>
                  <a:srgbClr val="FFFF00"/>
                </a:solidFill>
              </a:rPr>
              <a:t>Drug legalization may raise usage but prevents other social damage</a:t>
            </a:r>
          </a:p>
        </p:txBody>
      </p:sp>
      <p:pic>
        <p:nvPicPr>
          <p:cNvPr id="4" name="Picture 3"/>
          <p:cNvPicPr>
            <a:picLocks noChangeAspect="1"/>
          </p:cNvPicPr>
          <p:nvPr/>
        </p:nvPicPr>
        <p:blipFill>
          <a:blip r:embed="rId2"/>
          <a:stretch>
            <a:fillRect/>
          </a:stretch>
        </p:blipFill>
        <p:spPr>
          <a:xfrm>
            <a:off x="342999" y="1859622"/>
            <a:ext cx="5187891" cy="4103855"/>
          </a:xfrm>
          <a:prstGeom prst="rect">
            <a:avLst/>
          </a:prstGeom>
        </p:spPr>
      </p:pic>
    </p:spTree>
    <p:extLst>
      <p:ext uri="{BB962C8B-B14F-4D97-AF65-F5344CB8AC3E}">
        <p14:creationId xmlns:p14="http://schemas.microsoft.com/office/powerpoint/2010/main" val="27510931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Title 1"/>
          <p:cNvSpPr>
            <a:spLocks noGrp="1"/>
          </p:cNvSpPr>
          <p:nvPr>
            <p:ph type="title"/>
          </p:nvPr>
        </p:nvSpPr>
        <p:spPr>
          <a:xfrm>
            <a:off x="3339549" y="1084316"/>
            <a:ext cx="8414944" cy="1196547"/>
          </a:xfrm>
        </p:spPr>
        <p:txBody>
          <a:bodyPr>
            <a:normAutofit/>
          </a:bodyPr>
          <a:lstStyle/>
          <a:p>
            <a:r>
              <a:rPr lang="en-US" dirty="0" smtClean="0">
                <a:solidFill>
                  <a:srgbClr val="FFFF00"/>
                </a:solidFill>
              </a:rPr>
              <a:t>Case of Global Climate Change</a:t>
            </a:r>
            <a:endParaRPr lang="en-US" dirty="0">
              <a:solidFill>
                <a:srgbClr val="FFFF00"/>
              </a:solidFill>
            </a:endParaRPr>
          </a:p>
        </p:txBody>
      </p:sp>
      <p:sp>
        <p:nvSpPr>
          <p:cNvPr id="3" name="Content Placeholder 2"/>
          <p:cNvSpPr>
            <a:spLocks noGrp="1"/>
          </p:cNvSpPr>
          <p:nvPr>
            <p:ph idx="1"/>
          </p:nvPr>
        </p:nvSpPr>
        <p:spPr>
          <a:xfrm>
            <a:off x="3092521" y="2434975"/>
            <a:ext cx="8661971" cy="4132405"/>
          </a:xfrm>
        </p:spPr>
        <p:txBody>
          <a:bodyPr>
            <a:normAutofit/>
          </a:bodyPr>
          <a:lstStyle/>
          <a:p>
            <a:r>
              <a:rPr lang="en-US" sz="3200" dirty="0" smtClean="0">
                <a:solidFill>
                  <a:srgbClr val="FFFF00"/>
                </a:solidFill>
              </a:rPr>
              <a:t>Fossil fuel usage causes climate change which may have negative impact on human population</a:t>
            </a:r>
          </a:p>
          <a:p>
            <a:r>
              <a:rPr lang="en-US" sz="3200" dirty="0" smtClean="0">
                <a:solidFill>
                  <a:srgbClr val="FFFF00"/>
                </a:solidFill>
              </a:rPr>
              <a:t>Hence, fossil fuel usage has a negative externality effect in both production and consumption</a:t>
            </a:r>
          </a:p>
          <a:p>
            <a:r>
              <a:rPr lang="en-US" sz="3200" dirty="0" smtClean="0">
                <a:solidFill>
                  <a:srgbClr val="FFFF00"/>
                </a:solidFill>
              </a:rPr>
              <a:t>Can correct the problem with an appropriate optimal tax or quota on fossil fuel usage</a:t>
            </a:r>
          </a:p>
          <a:p>
            <a:r>
              <a:rPr lang="en-US" sz="3200" dirty="0" smtClean="0">
                <a:solidFill>
                  <a:srgbClr val="FFFF00"/>
                </a:solidFill>
              </a:rPr>
              <a:t>But, the problem here is very complicated ….</a:t>
            </a:r>
          </a:p>
        </p:txBody>
      </p:sp>
    </p:spTree>
    <p:extLst>
      <p:ext uri="{BB962C8B-B14F-4D97-AF65-F5344CB8AC3E}">
        <p14:creationId xmlns:p14="http://schemas.microsoft.com/office/powerpoint/2010/main" val="31014481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Title 1"/>
          <p:cNvSpPr>
            <a:spLocks noGrp="1"/>
          </p:cNvSpPr>
          <p:nvPr>
            <p:ph type="title"/>
          </p:nvPr>
        </p:nvSpPr>
        <p:spPr>
          <a:xfrm>
            <a:off x="3339549" y="1084316"/>
            <a:ext cx="8414944" cy="1196547"/>
          </a:xfrm>
        </p:spPr>
        <p:txBody>
          <a:bodyPr>
            <a:normAutofit/>
          </a:bodyPr>
          <a:lstStyle/>
          <a:p>
            <a:r>
              <a:rPr lang="en-US" dirty="0" smtClean="0">
                <a:solidFill>
                  <a:srgbClr val="FFFF00"/>
                </a:solidFill>
              </a:rPr>
              <a:t>Case of Global Climate Change</a:t>
            </a:r>
            <a:endParaRPr lang="en-US" dirty="0">
              <a:solidFill>
                <a:srgbClr val="FFFF00"/>
              </a:solidFill>
            </a:endParaRPr>
          </a:p>
        </p:txBody>
      </p:sp>
      <p:sp>
        <p:nvSpPr>
          <p:cNvPr id="3" name="Content Placeholder 2"/>
          <p:cNvSpPr>
            <a:spLocks noGrp="1"/>
          </p:cNvSpPr>
          <p:nvPr>
            <p:ph idx="1"/>
          </p:nvPr>
        </p:nvSpPr>
        <p:spPr>
          <a:xfrm>
            <a:off x="3092521" y="2434975"/>
            <a:ext cx="8661971" cy="4132405"/>
          </a:xfrm>
        </p:spPr>
        <p:txBody>
          <a:bodyPr>
            <a:normAutofit/>
          </a:bodyPr>
          <a:lstStyle/>
          <a:p>
            <a:r>
              <a:rPr lang="en-US" sz="3200" dirty="0" smtClean="0">
                <a:solidFill>
                  <a:srgbClr val="FFFF00"/>
                </a:solidFill>
              </a:rPr>
              <a:t>What are the benefits of fossil fuel usage?</a:t>
            </a:r>
          </a:p>
          <a:p>
            <a:pPr lvl="1"/>
            <a:r>
              <a:rPr lang="en-US" dirty="0" smtClean="0">
                <a:solidFill>
                  <a:srgbClr val="FFFF00"/>
                </a:solidFill>
              </a:rPr>
              <a:t>FFs provide for the majority of our energy usage today, including electricity, transportation, heating, production, electronics, etc.</a:t>
            </a:r>
          </a:p>
          <a:p>
            <a:pPr lvl="1"/>
            <a:r>
              <a:rPr lang="en-US" dirty="0" smtClean="0">
                <a:solidFill>
                  <a:srgbClr val="FFFF00"/>
                </a:solidFill>
              </a:rPr>
              <a:t>Despite being a non-renewable resource, there is more FFs available today than ever before</a:t>
            </a:r>
          </a:p>
          <a:p>
            <a:pPr lvl="1"/>
            <a:r>
              <a:rPr lang="en-US" dirty="0" smtClean="0">
                <a:solidFill>
                  <a:srgbClr val="FFFF00"/>
                </a:solidFill>
              </a:rPr>
              <a:t>Many companies and countries control enormous reserves that can be tapped for future usage and profit</a:t>
            </a:r>
          </a:p>
          <a:p>
            <a:pPr lvl="1"/>
            <a:r>
              <a:rPr lang="en-US" dirty="0" smtClean="0">
                <a:solidFill>
                  <a:srgbClr val="FFFF00"/>
                </a:solidFill>
              </a:rPr>
              <a:t>Consumption demand drives production </a:t>
            </a:r>
          </a:p>
          <a:p>
            <a:pPr lvl="2"/>
            <a:r>
              <a:rPr lang="en-US" sz="2400" dirty="0" smtClean="0">
                <a:solidFill>
                  <a:srgbClr val="FFFF00"/>
                </a:solidFill>
              </a:rPr>
              <a:t>Unhelpful to fault producers over consumers</a:t>
            </a:r>
          </a:p>
          <a:p>
            <a:pPr marL="457200" lvl="1" indent="0">
              <a:buNone/>
            </a:pPr>
            <a:endParaRPr lang="en-US" dirty="0" smtClean="0">
              <a:solidFill>
                <a:srgbClr val="FFFF00"/>
              </a:solidFill>
            </a:endParaRPr>
          </a:p>
        </p:txBody>
      </p:sp>
    </p:spTree>
    <p:extLst>
      <p:ext uri="{BB962C8B-B14F-4D97-AF65-F5344CB8AC3E}">
        <p14:creationId xmlns:p14="http://schemas.microsoft.com/office/powerpoint/2010/main" val="32339804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Title 1"/>
          <p:cNvSpPr>
            <a:spLocks noGrp="1"/>
          </p:cNvSpPr>
          <p:nvPr>
            <p:ph type="title"/>
          </p:nvPr>
        </p:nvSpPr>
        <p:spPr>
          <a:xfrm>
            <a:off x="3261345" y="1163829"/>
            <a:ext cx="5089989" cy="1196547"/>
          </a:xfrm>
        </p:spPr>
        <p:txBody>
          <a:bodyPr/>
          <a:lstStyle/>
          <a:p>
            <a:r>
              <a:rPr lang="en-US" dirty="0" smtClean="0">
                <a:solidFill>
                  <a:srgbClr val="FFFF00"/>
                </a:solidFill>
              </a:rPr>
              <a:t>Externality Definition</a:t>
            </a:r>
            <a:endParaRPr lang="en-US" dirty="0">
              <a:solidFill>
                <a:srgbClr val="FFFF00"/>
              </a:solidFill>
            </a:endParaRPr>
          </a:p>
        </p:txBody>
      </p:sp>
      <p:sp>
        <p:nvSpPr>
          <p:cNvPr id="3" name="Content Placeholder 2"/>
          <p:cNvSpPr>
            <a:spLocks noGrp="1"/>
          </p:cNvSpPr>
          <p:nvPr>
            <p:ph idx="1"/>
          </p:nvPr>
        </p:nvSpPr>
        <p:spPr>
          <a:xfrm>
            <a:off x="3092521" y="2434975"/>
            <a:ext cx="8661971" cy="4132405"/>
          </a:xfrm>
        </p:spPr>
        <p:txBody>
          <a:bodyPr>
            <a:normAutofit fontScale="92500" lnSpcReduction="10000"/>
          </a:bodyPr>
          <a:lstStyle/>
          <a:p>
            <a:r>
              <a:rPr lang="en-US" dirty="0" smtClean="0">
                <a:solidFill>
                  <a:srgbClr val="FFFF00"/>
                </a:solidFill>
              </a:rPr>
              <a:t>A</a:t>
            </a:r>
            <a:r>
              <a:rPr lang="en-US" sz="3200" dirty="0" smtClean="0">
                <a:solidFill>
                  <a:srgbClr val="FFFF00"/>
                </a:solidFill>
              </a:rPr>
              <a:t>n externality occurs when a production or consumption activity has an effect external to the market, that is, an effect on others not participating in the market.</a:t>
            </a:r>
          </a:p>
          <a:p>
            <a:r>
              <a:rPr lang="en-US" sz="3200" dirty="0" smtClean="0">
                <a:solidFill>
                  <a:srgbClr val="FFFF00"/>
                </a:solidFill>
              </a:rPr>
              <a:t>The effects can be negative or positive</a:t>
            </a:r>
          </a:p>
          <a:p>
            <a:r>
              <a:rPr lang="en-US" sz="3200" dirty="0" smtClean="0">
                <a:solidFill>
                  <a:srgbClr val="FFFF00"/>
                </a:solidFill>
              </a:rPr>
              <a:t>The cause can be production or consumption or both</a:t>
            </a:r>
          </a:p>
          <a:p>
            <a:r>
              <a:rPr lang="en-US" sz="3200" dirty="0" smtClean="0">
                <a:solidFill>
                  <a:srgbClr val="FFFF00"/>
                </a:solidFill>
              </a:rPr>
              <a:t>Externality effects are not a part of perfect competition, hence they represent a market imperfection.</a:t>
            </a:r>
            <a:endParaRPr lang="en-US" sz="3200" dirty="0">
              <a:solidFill>
                <a:srgbClr val="FFFF00"/>
              </a:solidFill>
            </a:endParaRPr>
          </a:p>
        </p:txBody>
      </p:sp>
    </p:spTree>
    <p:extLst>
      <p:ext uri="{BB962C8B-B14F-4D97-AF65-F5344CB8AC3E}">
        <p14:creationId xmlns:p14="http://schemas.microsoft.com/office/powerpoint/2010/main" val="31738095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Title 1"/>
          <p:cNvSpPr>
            <a:spLocks noGrp="1"/>
          </p:cNvSpPr>
          <p:nvPr>
            <p:ph type="title"/>
          </p:nvPr>
        </p:nvSpPr>
        <p:spPr>
          <a:xfrm>
            <a:off x="3339549" y="1084316"/>
            <a:ext cx="8414944" cy="1196547"/>
          </a:xfrm>
        </p:spPr>
        <p:txBody>
          <a:bodyPr>
            <a:normAutofit/>
          </a:bodyPr>
          <a:lstStyle/>
          <a:p>
            <a:r>
              <a:rPr lang="en-US" dirty="0" smtClean="0">
                <a:solidFill>
                  <a:srgbClr val="FFFF00"/>
                </a:solidFill>
              </a:rPr>
              <a:t>Case of Global Climate Change</a:t>
            </a:r>
            <a:endParaRPr lang="en-US" dirty="0">
              <a:solidFill>
                <a:srgbClr val="FFFF00"/>
              </a:solidFill>
            </a:endParaRPr>
          </a:p>
        </p:txBody>
      </p:sp>
      <p:sp>
        <p:nvSpPr>
          <p:cNvPr id="3" name="Content Placeholder 2"/>
          <p:cNvSpPr>
            <a:spLocks noGrp="1"/>
          </p:cNvSpPr>
          <p:nvPr>
            <p:ph idx="1"/>
          </p:nvPr>
        </p:nvSpPr>
        <p:spPr>
          <a:xfrm>
            <a:off x="3092521" y="2434975"/>
            <a:ext cx="8661971" cy="4132405"/>
          </a:xfrm>
        </p:spPr>
        <p:txBody>
          <a:bodyPr>
            <a:normAutofit/>
          </a:bodyPr>
          <a:lstStyle/>
          <a:p>
            <a:r>
              <a:rPr lang="en-US" sz="3200" dirty="0" smtClean="0">
                <a:solidFill>
                  <a:srgbClr val="FFFF00"/>
                </a:solidFill>
              </a:rPr>
              <a:t>What are the costs of fossil fuel usage?</a:t>
            </a:r>
          </a:p>
          <a:p>
            <a:pPr lvl="1"/>
            <a:r>
              <a:rPr lang="en-US" dirty="0" smtClean="0">
                <a:solidFill>
                  <a:srgbClr val="FFFF00"/>
                </a:solidFill>
              </a:rPr>
              <a:t>Larger damage-causing storms, rising sea levels and coastal flooding, more droughts causing fires and reducing agricultural production</a:t>
            </a:r>
          </a:p>
          <a:p>
            <a:r>
              <a:rPr lang="en-US" dirty="0" smtClean="0">
                <a:solidFill>
                  <a:srgbClr val="FFFF00"/>
                </a:solidFill>
              </a:rPr>
              <a:t>When do the costs of fossil fuel usage occur?</a:t>
            </a:r>
          </a:p>
          <a:p>
            <a:pPr lvl="1"/>
            <a:r>
              <a:rPr lang="en-US" dirty="0" smtClean="0">
                <a:solidFill>
                  <a:srgbClr val="FFFF00"/>
                </a:solidFill>
              </a:rPr>
              <a:t>Mostly in the future;  one cannot attribute any current event to the effects of climate change;  instead one can only look at patterns over long periods </a:t>
            </a:r>
          </a:p>
          <a:p>
            <a:pPr lvl="1"/>
            <a:r>
              <a:rPr lang="en-US" dirty="0" smtClean="0">
                <a:solidFill>
                  <a:srgbClr val="FFFF00"/>
                </a:solidFill>
                <a:sym typeface="Wingdings" panose="05000000000000000000" pitchFamily="2" charset="2"/>
              </a:rPr>
              <a:t> no one person can ever experience climate change effects directly … must accept the science </a:t>
            </a:r>
            <a:endParaRPr lang="en-US" dirty="0" smtClean="0">
              <a:solidFill>
                <a:srgbClr val="FFFF00"/>
              </a:solidFill>
            </a:endParaRPr>
          </a:p>
          <a:p>
            <a:pPr marL="457200" lvl="1" indent="0">
              <a:buNone/>
            </a:pPr>
            <a:endParaRPr lang="en-US" dirty="0" smtClean="0">
              <a:solidFill>
                <a:srgbClr val="FFFF00"/>
              </a:solidFill>
            </a:endParaRPr>
          </a:p>
        </p:txBody>
      </p:sp>
    </p:spTree>
    <p:extLst>
      <p:ext uri="{BB962C8B-B14F-4D97-AF65-F5344CB8AC3E}">
        <p14:creationId xmlns:p14="http://schemas.microsoft.com/office/powerpoint/2010/main" val="7719931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Title 1"/>
          <p:cNvSpPr>
            <a:spLocks noGrp="1"/>
          </p:cNvSpPr>
          <p:nvPr>
            <p:ph type="title"/>
          </p:nvPr>
        </p:nvSpPr>
        <p:spPr>
          <a:xfrm>
            <a:off x="3339549" y="1084316"/>
            <a:ext cx="8414944" cy="1196547"/>
          </a:xfrm>
        </p:spPr>
        <p:txBody>
          <a:bodyPr>
            <a:normAutofit/>
          </a:bodyPr>
          <a:lstStyle/>
          <a:p>
            <a:r>
              <a:rPr lang="en-US" dirty="0" smtClean="0">
                <a:solidFill>
                  <a:srgbClr val="FFFF00"/>
                </a:solidFill>
              </a:rPr>
              <a:t>Case of Global Climate Change</a:t>
            </a:r>
            <a:endParaRPr lang="en-US" dirty="0">
              <a:solidFill>
                <a:srgbClr val="FFFF00"/>
              </a:solidFill>
            </a:endParaRPr>
          </a:p>
        </p:txBody>
      </p:sp>
      <p:sp>
        <p:nvSpPr>
          <p:cNvPr id="3" name="Content Placeholder 2"/>
          <p:cNvSpPr>
            <a:spLocks noGrp="1"/>
          </p:cNvSpPr>
          <p:nvPr>
            <p:ph idx="1"/>
          </p:nvPr>
        </p:nvSpPr>
        <p:spPr>
          <a:xfrm>
            <a:off x="3092521" y="2434975"/>
            <a:ext cx="8661971" cy="4132405"/>
          </a:xfrm>
        </p:spPr>
        <p:txBody>
          <a:bodyPr>
            <a:normAutofit/>
          </a:bodyPr>
          <a:lstStyle/>
          <a:p>
            <a:r>
              <a:rPr lang="en-US" sz="3200" dirty="0" smtClean="0">
                <a:solidFill>
                  <a:srgbClr val="FFFF00"/>
                </a:solidFill>
              </a:rPr>
              <a:t>Who will experience the costs of fossil fuel usage?</a:t>
            </a:r>
          </a:p>
          <a:p>
            <a:pPr lvl="1"/>
            <a:r>
              <a:rPr lang="en-US" dirty="0">
                <a:solidFill>
                  <a:srgbClr val="FFFF00"/>
                </a:solidFill>
              </a:rPr>
              <a:t>P</a:t>
            </a:r>
            <a:r>
              <a:rPr lang="en-US" dirty="0" smtClean="0">
                <a:solidFill>
                  <a:srgbClr val="FFFF00"/>
                </a:solidFill>
              </a:rPr>
              <a:t>eople living 50-100 years from now</a:t>
            </a:r>
          </a:p>
          <a:p>
            <a:pPr lvl="1"/>
            <a:r>
              <a:rPr lang="en-US" dirty="0" smtClean="0">
                <a:solidFill>
                  <a:srgbClr val="FFFF00"/>
                </a:solidFill>
              </a:rPr>
              <a:t>People in coastal communities </a:t>
            </a:r>
          </a:p>
          <a:p>
            <a:pPr lvl="1"/>
            <a:r>
              <a:rPr lang="en-US" dirty="0" smtClean="0">
                <a:solidFill>
                  <a:srgbClr val="FFFF00"/>
                </a:solidFill>
              </a:rPr>
              <a:t>People in hurricane/typhoon/cyclone prone areas</a:t>
            </a:r>
          </a:p>
          <a:p>
            <a:pPr lvl="1"/>
            <a:r>
              <a:rPr lang="en-US" dirty="0" smtClean="0">
                <a:solidFill>
                  <a:srgbClr val="FFFF00"/>
                </a:solidFill>
              </a:rPr>
              <a:t>People in developing countries more so than in the US</a:t>
            </a:r>
          </a:p>
          <a:p>
            <a:r>
              <a:rPr lang="en-US" dirty="0" smtClean="0">
                <a:solidFill>
                  <a:srgbClr val="FFFF00"/>
                </a:solidFill>
              </a:rPr>
              <a:t>Can we measure the costs of climate change?</a:t>
            </a:r>
          </a:p>
          <a:p>
            <a:pPr lvl="1"/>
            <a:r>
              <a:rPr lang="en-US" dirty="0" smtClean="0">
                <a:solidFill>
                  <a:srgbClr val="FFFF00"/>
                </a:solidFill>
              </a:rPr>
              <a:t>Not reliably ..   There is too much complexity and the effects stretch too far in the future  </a:t>
            </a:r>
          </a:p>
          <a:p>
            <a:pPr lvl="1"/>
            <a:r>
              <a:rPr lang="en-US" dirty="0" smtClean="0">
                <a:solidFill>
                  <a:srgbClr val="FFFF00"/>
                </a:solidFill>
              </a:rPr>
              <a:t>Estimates can be made … but they are no more than educated guesses</a:t>
            </a:r>
          </a:p>
          <a:p>
            <a:pPr lvl="1"/>
            <a:endParaRPr lang="en-US" dirty="0" smtClean="0">
              <a:solidFill>
                <a:srgbClr val="FFFF00"/>
              </a:solidFill>
            </a:endParaRPr>
          </a:p>
          <a:p>
            <a:pPr marL="457200" lvl="1" indent="0">
              <a:buNone/>
            </a:pPr>
            <a:endParaRPr lang="en-US" dirty="0" smtClean="0">
              <a:solidFill>
                <a:srgbClr val="FFFF00"/>
              </a:solidFill>
            </a:endParaRPr>
          </a:p>
        </p:txBody>
      </p:sp>
    </p:spTree>
    <p:extLst>
      <p:ext uri="{BB962C8B-B14F-4D97-AF65-F5344CB8AC3E}">
        <p14:creationId xmlns:p14="http://schemas.microsoft.com/office/powerpoint/2010/main" val="13036431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Title 1"/>
          <p:cNvSpPr>
            <a:spLocks noGrp="1"/>
          </p:cNvSpPr>
          <p:nvPr>
            <p:ph type="title"/>
          </p:nvPr>
        </p:nvSpPr>
        <p:spPr>
          <a:xfrm>
            <a:off x="3339549" y="1084316"/>
            <a:ext cx="8414944" cy="1196547"/>
          </a:xfrm>
        </p:spPr>
        <p:txBody>
          <a:bodyPr>
            <a:normAutofit/>
          </a:bodyPr>
          <a:lstStyle/>
          <a:p>
            <a:r>
              <a:rPr lang="en-US" dirty="0" smtClean="0">
                <a:solidFill>
                  <a:srgbClr val="FFFF00"/>
                </a:solidFill>
              </a:rPr>
              <a:t>Case of Global Climate Change</a:t>
            </a:r>
            <a:endParaRPr lang="en-US" dirty="0">
              <a:solidFill>
                <a:srgbClr val="FFFF00"/>
              </a:solidFill>
            </a:endParaRPr>
          </a:p>
        </p:txBody>
      </p:sp>
      <p:sp>
        <p:nvSpPr>
          <p:cNvPr id="3" name="Content Placeholder 2"/>
          <p:cNvSpPr>
            <a:spLocks noGrp="1"/>
          </p:cNvSpPr>
          <p:nvPr>
            <p:ph idx="1"/>
          </p:nvPr>
        </p:nvSpPr>
        <p:spPr>
          <a:xfrm>
            <a:off x="3092521" y="2434975"/>
            <a:ext cx="8661971" cy="4132405"/>
          </a:xfrm>
        </p:spPr>
        <p:txBody>
          <a:bodyPr>
            <a:normAutofit/>
          </a:bodyPr>
          <a:lstStyle/>
          <a:p>
            <a:r>
              <a:rPr lang="en-US" sz="3200" dirty="0" smtClean="0">
                <a:solidFill>
                  <a:srgbClr val="FFFF00"/>
                </a:solidFill>
              </a:rPr>
              <a:t>The issue is a collective action problem</a:t>
            </a:r>
            <a:endParaRPr lang="en-US" dirty="0" smtClean="0">
              <a:solidFill>
                <a:srgbClr val="FFFF00"/>
              </a:solidFill>
            </a:endParaRPr>
          </a:p>
          <a:p>
            <a:pPr lvl="1"/>
            <a:r>
              <a:rPr lang="en-US" dirty="0" smtClean="0">
                <a:solidFill>
                  <a:srgbClr val="FFFF00"/>
                </a:solidFill>
              </a:rPr>
              <a:t>Every country’s carbon emissions affects the whole world’s climate outcome</a:t>
            </a:r>
          </a:p>
          <a:p>
            <a:pPr lvl="1"/>
            <a:r>
              <a:rPr lang="en-US" dirty="0" smtClean="0">
                <a:solidFill>
                  <a:srgbClr val="FFFF00"/>
                </a:solidFill>
              </a:rPr>
              <a:t>Free riding is a problem which if not solved means some countries may not participate in the effort</a:t>
            </a:r>
          </a:p>
          <a:p>
            <a:pPr lvl="1"/>
            <a:r>
              <a:rPr lang="en-US" dirty="0" smtClean="0">
                <a:solidFill>
                  <a:srgbClr val="FFFF00"/>
                </a:solidFill>
              </a:rPr>
              <a:t>Some country’s efforts may cause more short-term harm than long-term benefit for themselves (</a:t>
            </a:r>
            <a:r>
              <a:rPr lang="en-US" dirty="0" err="1" smtClean="0">
                <a:solidFill>
                  <a:srgbClr val="FFFF00"/>
                </a:solidFill>
              </a:rPr>
              <a:t>eg</a:t>
            </a:r>
            <a:r>
              <a:rPr lang="en-US" dirty="0" smtClean="0">
                <a:solidFill>
                  <a:srgbClr val="FFFF00"/>
                </a:solidFill>
              </a:rPr>
              <a:t>. in developed countries)</a:t>
            </a:r>
          </a:p>
          <a:p>
            <a:pPr lvl="1"/>
            <a:r>
              <a:rPr lang="en-US" dirty="0" smtClean="0">
                <a:solidFill>
                  <a:srgbClr val="FFFF00"/>
                </a:solidFill>
              </a:rPr>
              <a:t>Should contributions to the effort be based on current emissions or lifetime emissions? </a:t>
            </a:r>
          </a:p>
          <a:p>
            <a:pPr lvl="2"/>
            <a:r>
              <a:rPr lang="en-US" dirty="0" err="1" smtClean="0">
                <a:solidFill>
                  <a:srgbClr val="FFFF00"/>
                </a:solidFill>
              </a:rPr>
              <a:t>Eg</a:t>
            </a:r>
            <a:r>
              <a:rPr lang="en-US" dirty="0" smtClean="0">
                <a:solidFill>
                  <a:srgbClr val="FFFF00"/>
                </a:solidFill>
              </a:rPr>
              <a:t>. China is biggest single emitter today, but the US is the biggest emitter historically</a:t>
            </a:r>
          </a:p>
          <a:p>
            <a:pPr marL="457200" lvl="1" indent="0">
              <a:buNone/>
            </a:pPr>
            <a:endParaRPr lang="en-US" dirty="0" smtClean="0">
              <a:solidFill>
                <a:srgbClr val="FFFF00"/>
              </a:solidFill>
            </a:endParaRPr>
          </a:p>
        </p:txBody>
      </p:sp>
    </p:spTree>
    <p:extLst>
      <p:ext uri="{BB962C8B-B14F-4D97-AF65-F5344CB8AC3E}">
        <p14:creationId xmlns:p14="http://schemas.microsoft.com/office/powerpoint/2010/main" val="8651898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Title 1"/>
          <p:cNvSpPr>
            <a:spLocks noGrp="1"/>
          </p:cNvSpPr>
          <p:nvPr>
            <p:ph type="title"/>
          </p:nvPr>
        </p:nvSpPr>
        <p:spPr>
          <a:xfrm>
            <a:off x="3339549" y="1084316"/>
            <a:ext cx="8414944" cy="1196547"/>
          </a:xfrm>
        </p:spPr>
        <p:txBody>
          <a:bodyPr>
            <a:normAutofit/>
          </a:bodyPr>
          <a:lstStyle/>
          <a:p>
            <a:r>
              <a:rPr lang="en-US" dirty="0" smtClean="0">
                <a:solidFill>
                  <a:srgbClr val="FFFF00"/>
                </a:solidFill>
              </a:rPr>
              <a:t>Case of Global Climate Change</a:t>
            </a:r>
            <a:endParaRPr lang="en-US" dirty="0">
              <a:solidFill>
                <a:srgbClr val="FFFF00"/>
              </a:solidFill>
            </a:endParaRPr>
          </a:p>
        </p:txBody>
      </p:sp>
      <p:sp>
        <p:nvSpPr>
          <p:cNvPr id="3" name="Content Placeholder 2"/>
          <p:cNvSpPr>
            <a:spLocks noGrp="1"/>
          </p:cNvSpPr>
          <p:nvPr>
            <p:ph idx="1"/>
          </p:nvPr>
        </p:nvSpPr>
        <p:spPr>
          <a:xfrm>
            <a:off x="3092521" y="2434975"/>
            <a:ext cx="8661971" cy="4132405"/>
          </a:xfrm>
        </p:spPr>
        <p:txBody>
          <a:bodyPr>
            <a:normAutofit/>
          </a:bodyPr>
          <a:lstStyle/>
          <a:p>
            <a:r>
              <a:rPr lang="en-US" sz="3200" dirty="0" smtClean="0">
                <a:solidFill>
                  <a:srgbClr val="FFFF00"/>
                </a:solidFill>
              </a:rPr>
              <a:t>How to determine the optimal solution?</a:t>
            </a:r>
            <a:endParaRPr lang="en-US" dirty="0" smtClean="0">
              <a:solidFill>
                <a:srgbClr val="FFFF00"/>
              </a:solidFill>
            </a:endParaRPr>
          </a:p>
          <a:p>
            <a:pPr lvl="1"/>
            <a:r>
              <a:rPr lang="en-US" dirty="0" smtClean="0">
                <a:solidFill>
                  <a:srgbClr val="FFFF00"/>
                </a:solidFill>
              </a:rPr>
              <a:t>What are the costs of various options?</a:t>
            </a:r>
          </a:p>
          <a:p>
            <a:pPr lvl="2"/>
            <a:r>
              <a:rPr lang="en-US" sz="2400" dirty="0" smtClean="0">
                <a:solidFill>
                  <a:srgbClr val="FFFF00"/>
                </a:solidFill>
              </a:rPr>
              <a:t>How much would it cost to reduce fossil fuel usage?  How much reduction is necessary?</a:t>
            </a:r>
          </a:p>
          <a:p>
            <a:pPr lvl="2"/>
            <a:r>
              <a:rPr lang="en-US" sz="2400" dirty="0" smtClean="0">
                <a:solidFill>
                  <a:srgbClr val="FFFF00"/>
                </a:solidFill>
              </a:rPr>
              <a:t>How much would it cost to adapt to the consequences?</a:t>
            </a:r>
          </a:p>
          <a:p>
            <a:pPr lvl="2"/>
            <a:r>
              <a:rPr lang="en-US" sz="2400" dirty="0" smtClean="0">
                <a:solidFill>
                  <a:srgbClr val="FFFF00"/>
                </a:solidFill>
              </a:rPr>
              <a:t>How much would it cost to geo-engineer a decrease in global temperatures? </a:t>
            </a:r>
          </a:p>
          <a:p>
            <a:pPr lvl="2"/>
            <a:r>
              <a:rPr lang="en-US" sz="2400" dirty="0" smtClean="0">
                <a:solidFill>
                  <a:srgbClr val="FFFF00"/>
                </a:solidFill>
              </a:rPr>
              <a:t>How much would it cost to develop alternative non-carbon energy sources?</a:t>
            </a:r>
          </a:p>
          <a:p>
            <a:pPr lvl="2"/>
            <a:r>
              <a:rPr lang="en-US" sz="2400" dirty="0" smtClean="0">
                <a:solidFill>
                  <a:srgbClr val="FFFF00"/>
                </a:solidFill>
              </a:rPr>
              <a:t>How long would it take for any of these options above?</a:t>
            </a:r>
          </a:p>
        </p:txBody>
      </p:sp>
    </p:spTree>
    <p:extLst>
      <p:ext uri="{BB962C8B-B14F-4D97-AF65-F5344CB8AC3E}">
        <p14:creationId xmlns:p14="http://schemas.microsoft.com/office/powerpoint/2010/main" val="14139134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Title 1"/>
          <p:cNvSpPr>
            <a:spLocks noGrp="1"/>
          </p:cNvSpPr>
          <p:nvPr>
            <p:ph type="title"/>
          </p:nvPr>
        </p:nvSpPr>
        <p:spPr>
          <a:xfrm>
            <a:off x="3339549" y="1084316"/>
            <a:ext cx="8414944" cy="1196547"/>
          </a:xfrm>
        </p:spPr>
        <p:txBody>
          <a:bodyPr>
            <a:normAutofit/>
          </a:bodyPr>
          <a:lstStyle/>
          <a:p>
            <a:r>
              <a:rPr lang="en-US" dirty="0" smtClean="0">
                <a:solidFill>
                  <a:srgbClr val="FFFF00"/>
                </a:solidFill>
              </a:rPr>
              <a:t>Case of Global Climate Change</a:t>
            </a:r>
            <a:endParaRPr lang="en-US" dirty="0">
              <a:solidFill>
                <a:srgbClr val="FFFF00"/>
              </a:solidFill>
            </a:endParaRPr>
          </a:p>
        </p:txBody>
      </p:sp>
      <p:sp>
        <p:nvSpPr>
          <p:cNvPr id="3" name="Content Placeholder 2"/>
          <p:cNvSpPr>
            <a:spLocks noGrp="1"/>
          </p:cNvSpPr>
          <p:nvPr>
            <p:ph idx="1"/>
          </p:nvPr>
        </p:nvSpPr>
        <p:spPr>
          <a:xfrm>
            <a:off x="3092521" y="2434975"/>
            <a:ext cx="8661971" cy="4132405"/>
          </a:xfrm>
        </p:spPr>
        <p:txBody>
          <a:bodyPr>
            <a:normAutofit lnSpcReduction="10000"/>
          </a:bodyPr>
          <a:lstStyle/>
          <a:p>
            <a:r>
              <a:rPr lang="en-US" sz="3200" dirty="0" smtClean="0">
                <a:solidFill>
                  <a:srgbClr val="FFFF00"/>
                </a:solidFill>
              </a:rPr>
              <a:t>Global Climate change is an global externality problem</a:t>
            </a:r>
          </a:p>
          <a:p>
            <a:r>
              <a:rPr lang="en-US" sz="3200" dirty="0" smtClean="0">
                <a:solidFill>
                  <a:srgbClr val="FFFF00"/>
                </a:solidFill>
              </a:rPr>
              <a:t>It is a collective action problem</a:t>
            </a:r>
          </a:p>
          <a:p>
            <a:r>
              <a:rPr lang="en-US" sz="3200" dirty="0" smtClean="0">
                <a:solidFill>
                  <a:srgbClr val="FFFF00"/>
                </a:solidFill>
              </a:rPr>
              <a:t>The current equilibrium is like being stuck in a prisoner’s dilemma problem</a:t>
            </a:r>
          </a:p>
          <a:p>
            <a:r>
              <a:rPr lang="en-US" sz="3200" dirty="0" smtClean="0">
                <a:solidFill>
                  <a:srgbClr val="FFFF00"/>
                </a:solidFill>
              </a:rPr>
              <a:t>It poses a severe measurement problem </a:t>
            </a:r>
          </a:p>
          <a:p>
            <a:r>
              <a:rPr lang="en-US" sz="3200" dirty="0" smtClean="0">
                <a:solidFill>
                  <a:srgbClr val="FFFF00"/>
                </a:solidFill>
              </a:rPr>
              <a:t>The science of climate change may be known, but the economics of climate change is far from being known.</a:t>
            </a:r>
            <a:endParaRPr lang="en-US" dirty="0" smtClean="0">
              <a:solidFill>
                <a:srgbClr val="FFFF00"/>
              </a:solidFill>
            </a:endParaRPr>
          </a:p>
        </p:txBody>
      </p:sp>
    </p:spTree>
    <p:extLst>
      <p:ext uri="{BB962C8B-B14F-4D97-AF65-F5344CB8AC3E}">
        <p14:creationId xmlns:p14="http://schemas.microsoft.com/office/powerpoint/2010/main" val="34359260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Title 1"/>
          <p:cNvSpPr>
            <a:spLocks noGrp="1"/>
          </p:cNvSpPr>
          <p:nvPr>
            <p:ph type="title"/>
          </p:nvPr>
        </p:nvSpPr>
        <p:spPr>
          <a:xfrm>
            <a:off x="3402611" y="311806"/>
            <a:ext cx="8414944" cy="1196547"/>
          </a:xfrm>
        </p:spPr>
        <p:txBody>
          <a:bodyPr>
            <a:normAutofit/>
          </a:bodyPr>
          <a:lstStyle/>
          <a:p>
            <a:r>
              <a:rPr lang="en-US" dirty="0" smtClean="0">
                <a:solidFill>
                  <a:srgbClr val="FFFF00"/>
                </a:solidFill>
              </a:rPr>
              <a:t>Case of Global Climate Change</a:t>
            </a:r>
            <a:endParaRPr lang="en-US" dirty="0">
              <a:solidFill>
                <a:srgbClr val="FFFF00"/>
              </a:solidFill>
            </a:endParaRPr>
          </a:p>
        </p:txBody>
      </p:sp>
      <p:sp>
        <p:nvSpPr>
          <p:cNvPr id="3" name="Content Placeholder 2"/>
          <p:cNvSpPr>
            <a:spLocks noGrp="1"/>
          </p:cNvSpPr>
          <p:nvPr>
            <p:ph idx="1"/>
          </p:nvPr>
        </p:nvSpPr>
        <p:spPr>
          <a:xfrm>
            <a:off x="3155584" y="1898948"/>
            <a:ext cx="8661971" cy="4132405"/>
          </a:xfrm>
        </p:spPr>
        <p:txBody>
          <a:bodyPr>
            <a:normAutofit lnSpcReduction="10000"/>
          </a:bodyPr>
          <a:lstStyle/>
          <a:p>
            <a:r>
              <a:rPr lang="en-US" sz="3200" dirty="0" smtClean="0">
                <a:solidFill>
                  <a:srgbClr val="FFFF00"/>
                </a:solidFill>
              </a:rPr>
              <a:t>Tales of Two </a:t>
            </a:r>
            <a:r>
              <a:rPr lang="en-US" sz="3200" smtClean="0">
                <a:solidFill>
                  <a:srgbClr val="FFFF00"/>
                </a:solidFill>
              </a:rPr>
              <a:t>Climate Change Evaluations</a:t>
            </a:r>
            <a:endParaRPr lang="en-US" sz="3200" dirty="0" smtClean="0">
              <a:solidFill>
                <a:srgbClr val="FFFF00"/>
              </a:solidFill>
            </a:endParaRPr>
          </a:p>
          <a:p>
            <a:pPr lvl="1"/>
            <a:r>
              <a:rPr lang="en-US" dirty="0" smtClean="0">
                <a:solidFill>
                  <a:srgbClr val="FFFF00"/>
                </a:solidFill>
              </a:rPr>
              <a:t>The Uninhabitable Earth – David Wallace-Wells</a:t>
            </a:r>
          </a:p>
          <a:p>
            <a:pPr lvl="2"/>
            <a:r>
              <a:rPr lang="en-US" dirty="0">
                <a:solidFill>
                  <a:srgbClr val="FFFF00"/>
                </a:solidFill>
              </a:rPr>
              <a:t>It is worse, much worse, than you think. If your anxiety about global warming is dominated by fears of sea-level rise, you are barely scratching the surface of what terrors are possible—food shortages, refugee emergencies, climate wars and economic devastation</a:t>
            </a:r>
            <a:r>
              <a:rPr lang="en-US" dirty="0" smtClean="0">
                <a:solidFill>
                  <a:srgbClr val="FFFF00"/>
                </a:solidFill>
              </a:rPr>
              <a:t>.</a:t>
            </a:r>
          </a:p>
          <a:p>
            <a:pPr lvl="1"/>
            <a:r>
              <a:rPr lang="en-US" dirty="0" smtClean="0">
                <a:solidFill>
                  <a:srgbClr val="FFFF00"/>
                </a:solidFill>
              </a:rPr>
              <a:t>False Alarm – Bjorn </a:t>
            </a:r>
            <a:r>
              <a:rPr lang="en-US" dirty="0" err="1" smtClean="0">
                <a:solidFill>
                  <a:srgbClr val="FFFF00"/>
                </a:solidFill>
              </a:rPr>
              <a:t>Lomberg</a:t>
            </a:r>
            <a:endParaRPr lang="en-US" dirty="0" smtClean="0">
              <a:solidFill>
                <a:srgbClr val="FFFF00"/>
              </a:solidFill>
            </a:endParaRPr>
          </a:p>
          <a:p>
            <a:pPr lvl="2"/>
            <a:r>
              <a:rPr lang="en-US" dirty="0">
                <a:solidFill>
                  <a:srgbClr val="FFFF00"/>
                </a:solidFill>
              </a:rPr>
              <a:t>Enough, argues bestselling author Bjorn </a:t>
            </a:r>
            <a:r>
              <a:rPr lang="en-US" dirty="0" err="1">
                <a:solidFill>
                  <a:srgbClr val="FFFF00"/>
                </a:solidFill>
              </a:rPr>
              <a:t>Lomborg</a:t>
            </a:r>
            <a:r>
              <a:rPr lang="en-US" dirty="0">
                <a:solidFill>
                  <a:srgbClr val="FFFF00"/>
                </a:solidFill>
              </a:rPr>
              <a:t>. Climate change is real, but it’s not the apocalyptic threat that we’ve been told it is. Projections of Earth’s imminent demise are based on bad science and even worse economics. In panic, world leaders have committed to wildly expensive but largely ineffective policies that hamper growth and crowd out more pressing investments in human capital, from immunization to education.</a:t>
            </a:r>
            <a:endParaRPr lang="en-US" dirty="0" smtClean="0">
              <a:solidFill>
                <a:srgbClr val="FFFF00"/>
              </a:solidFill>
            </a:endParaRPr>
          </a:p>
        </p:txBody>
      </p:sp>
    </p:spTree>
    <p:extLst>
      <p:ext uri="{BB962C8B-B14F-4D97-AF65-F5344CB8AC3E}">
        <p14:creationId xmlns:p14="http://schemas.microsoft.com/office/powerpoint/2010/main" val="15321095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421295" y="480364"/>
            <a:ext cx="8003568" cy="6092605"/>
          </a:xfrm>
          <a:prstGeom prst="rect">
            <a:avLst/>
          </a:prstGeom>
        </p:spPr>
      </p:pic>
    </p:spTree>
    <p:extLst>
      <p:ext uri="{BB962C8B-B14F-4D97-AF65-F5344CB8AC3E}">
        <p14:creationId xmlns:p14="http://schemas.microsoft.com/office/powerpoint/2010/main" val="5918354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Title 1"/>
          <p:cNvSpPr>
            <a:spLocks noGrp="1"/>
          </p:cNvSpPr>
          <p:nvPr>
            <p:ph type="title"/>
          </p:nvPr>
        </p:nvSpPr>
        <p:spPr>
          <a:xfrm>
            <a:off x="3261345" y="1116122"/>
            <a:ext cx="5954217" cy="1196547"/>
          </a:xfrm>
        </p:spPr>
        <p:txBody>
          <a:bodyPr>
            <a:normAutofit/>
          </a:bodyPr>
          <a:lstStyle/>
          <a:p>
            <a:r>
              <a:rPr lang="en-US" dirty="0" smtClean="0">
                <a:solidFill>
                  <a:srgbClr val="FFFF00"/>
                </a:solidFill>
              </a:rPr>
              <a:t>Negative Externalities</a:t>
            </a:r>
            <a:endParaRPr lang="en-US" dirty="0">
              <a:solidFill>
                <a:srgbClr val="FFFF00"/>
              </a:solidFill>
            </a:endParaRPr>
          </a:p>
        </p:txBody>
      </p:sp>
      <p:sp>
        <p:nvSpPr>
          <p:cNvPr id="3" name="Content Placeholder 2"/>
          <p:cNvSpPr>
            <a:spLocks noGrp="1"/>
          </p:cNvSpPr>
          <p:nvPr>
            <p:ph idx="1"/>
          </p:nvPr>
        </p:nvSpPr>
        <p:spPr>
          <a:xfrm>
            <a:off x="3092521" y="2434975"/>
            <a:ext cx="8661971" cy="4132405"/>
          </a:xfrm>
        </p:spPr>
        <p:txBody>
          <a:bodyPr>
            <a:normAutofit/>
          </a:bodyPr>
          <a:lstStyle/>
          <a:p>
            <a:r>
              <a:rPr lang="en-US" sz="3200" dirty="0" smtClean="0">
                <a:solidFill>
                  <a:srgbClr val="FFFF00"/>
                </a:solidFill>
              </a:rPr>
              <a:t>A negative externality effect that is uncorrected will irritate, or injure or kill, others who had no role in the activity</a:t>
            </a:r>
          </a:p>
          <a:p>
            <a:r>
              <a:rPr lang="en-US" sz="3200" dirty="0" smtClean="0">
                <a:solidFill>
                  <a:srgbClr val="FFFF00"/>
                </a:solidFill>
              </a:rPr>
              <a:t>Polluters are not good neighbors; they sometimes don’t consider or care about how their activities affect others</a:t>
            </a:r>
          </a:p>
          <a:p>
            <a:r>
              <a:rPr lang="en-US" sz="3200" dirty="0" smtClean="0">
                <a:solidFill>
                  <a:srgbClr val="FFFF00"/>
                </a:solidFill>
              </a:rPr>
              <a:t>Being a good neighbor implies being willing to work towards a compromise solution </a:t>
            </a:r>
            <a:endParaRPr lang="en-US" sz="3200" dirty="0">
              <a:solidFill>
                <a:srgbClr val="FFFF00"/>
              </a:solidFill>
            </a:endParaRPr>
          </a:p>
        </p:txBody>
      </p:sp>
    </p:spTree>
    <p:extLst>
      <p:ext uri="{BB962C8B-B14F-4D97-AF65-F5344CB8AC3E}">
        <p14:creationId xmlns:p14="http://schemas.microsoft.com/office/powerpoint/2010/main" val="7194586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Title 1"/>
          <p:cNvSpPr>
            <a:spLocks noGrp="1"/>
          </p:cNvSpPr>
          <p:nvPr>
            <p:ph type="title"/>
          </p:nvPr>
        </p:nvSpPr>
        <p:spPr>
          <a:xfrm>
            <a:off x="6123398" y="570608"/>
            <a:ext cx="5631094" cy="1196547"/>
          </a:xfrm>
        </p:spPr>
        <p:txBody>
          <a:bodyPr>
            <a:normAutofit fontScale="90000"/>
          </a:bodyPr>
          <a:lstStyle/>
          <a:p>
            <a:r>
              <a:rPr lang="en-US" dirty="0" smtClean="0">
                <a:solidFill>
                  <a:srgbClr val="FFFF00"/>
                </a:solidFill>
              </a:rPr>
              <a:t>Negative Externality Case</a:t>
            </a:r>
            <a:endParaRPr lang="en-US" dirty="0">
              <a:solidFill>
                <a:srgbClr val="FFFF00"/>
              </a:solidFill>
            </a:endParaRPr>
          </a:p>
        </p:txBody>
      </p:sp>
      <p:sp>
        <p:nvSpPr>
          <p:cNvPr id="3" name="Content Placeholder 2"/>
          <p:cNvSpPr>
            <a:spLocks noGrp="1"/>
          </p:cNvSpPr>
          <p:nvPr>
            <p:ph idx="1"/>
          </p:nvPr>
        </p:nvSpPr>
        <p:spPr>
          <a:xfrm>
            <a:off x="5784351" y="1859623"/>
            <a:ext cx="5970141" cy="4707758"/>
          </a:xfrm>
        </p:spPr>
        <p:txBody>
          <a:bodyPr>
            <a:normAutofit lnSpcReduction="10000"/>
          </a:bodyPr>
          <a:lstStyle/>
          <a:p>
            <a:r>
              <a:rPr lang="en-US" dirty="0" smtClean="0">
                <a:solidFill>
                  <a:srgbClr val="FFFF00"/>
                </a:solidFill>
              </a:rPr>
              <a:t>Consider a market for gasoline</a:t>
            </a:r>
          </a:p>
          <a:p>
            <a:r>
              <a:rPr lang="en-US" dirty="0" smtClean="0">
                <a:solidFill>
                  <a:srgbClr val="FFFF00"/>
                </a:solidFill>
              </a:rPr>
              <a:t>The free market, or private, outcome occurs at price </a:t>
            </a:r>
            <a:r>
              <a:rPr lang="en-US" dirty="0" err="1" smtClean="0">
                <a:solidFill>
                  <a:srgbClr val="FFFF00"/>
                </a:solidFill>
              </a:rPr>
              <a:t>P</a:t>
            </a:r>
            <a:r>
              <a:rPr lang="en-US" baseline="-25000" dirty="0" err="1" smtClean="0">
                <a:solidFill>
                  <a:srgbClr val="FFFF00"/>
                </a:solidFill>
              </a:rPr>
              <a:t>pvt</a:t>
            </a:r>
            <a:r>
              <a:rPr lang="en-US" dirty="0" smtClean="0">
                <a:solidFill>
                  <a:srgbClr val="FFFF00"/>
                </a:solidFill>
              </a:rPr>
              <a:t> and quantity </a:t>
            </a:r>
            <a:r>
              <a:rPr lang="en-US" dirty="0" err="1" smtClean="0">
                <a:solidFill>
                  <a:srgbClr val="FFFF00"/>
                </a:solidFill>
              </a:rPr>
              <a:t>Q</a:t>
            </a:r>
            <a:r>
              <a:rPr lang="en-US" baseline="-25000" dirty="0" err="1" smtClean="0">
                <a:solidFill>
                  <a:srgbClr val="FFFF00"/>
                </a:solidFill>
              </a:rPr>
              <a:t>pvt</a:t>
            </a:r>
            <a:endParaRPr lang="en-US" dirty="0">
              <a:solidFill>
                <a:srgbClr val="FFFF00"/>
              </a:solidFill>
            </a:endParaRPr>
          </a:p>
          <a:p>
            <a:r>
              <a:rPr lang="en-US" dirty="0" smtClean="0">
                <a:solidFill>
                  <a:srgbClr val="FFFF00"/>
                </a:solidFill>
              </a:rPr>
              <a:t>Suppose consumption of gasoline causes negative external effects (pollution)</a:t>
            </a:r>
          </a:p>
          <a:p>
            <a:r>
              <a:rPr lang="en-US" dirty="0" smtClean="0">
                <a:solidFill>
                  <a:srgbClr val="FFFF00"/>
                </a:solidFill>
              </a:rPr>
              <a:t>Let Social Cost = </a:t>
            </a:r>
            <a:r>
              <a:rPr lang="en-US" dirty="0" err="1" smtClean="0">
                <a:solidFill>
                  <a:srgbClr val="FFFF00"/>
                </a:solidFill>
              </a:rPr>
              <a:t>Pvt</a:t>
            </a:r>
            <a:r>
              <a:rPr lang="en-US" dirty="0" smtClean="0">
                <a:solidFill>
                  <a:srgbClr val="FFFF00"/>
                </a:solidFill>
              </a:rPr>
              <a:t> MC + Externality costs</a:t>
            </a:r>
          </a:p>
          <a:p>
            <a:r>
              <a:rPr lang="en-US" dirty="0" smtClean="0">
                <a:solidFill>
                  <a:srgbClr val="FFFF00"/>
                </a:solidFill>
              </a:rPr>
              <a:t>The vertical distance between SC and S is the externality cost per unit consumed. </a:t>
            </a:r>
            <a:endParaRPr lang="en-US" dirty="0">
              <a:solidFill>
                <a:srgbClr val="FFFF00"/>
              </a:solidFill>
            </a:endParaRPr>
          </a:p>
        </p:txBody>
      </p:sp>
      <p:pic>
        <p:nvPicPr>
          <p:cNvPr id="4" name="Picture 3"/>
          <p:cNvPicPr>
            <a:picLocks noChangeAspect="1"/>
          </p:cNvPicPr>
          <p:nvPr/>
        </p:nvPicPr>
        <p:blipFill>
          <a:blip r:embed="rId2"/>
          <a:stretch>
            <a:fillRect/>
          </a:stretch>
        </p:blipFill>
        <p:spPr>
          <a:xfrm>
            <a:off x="320973" y="2183651"/>
            <a:ext cx="5227071" cy="4175734"/>
          </a:xfrm>
          <a:prstGeom prst="rect">
            <a:avLst/>
          </a:prstGeom>
        </p:spPr>
      </p:pic>
    </p:spTree>
    <p:extLst>
      <p:ext uri="{BB962C8B-B14F-4D97-AF65-F5344CB8AC3E}">
        <p14:creationId xmlns:p14="http://schemas.microsoft.com/office/powerpoint/2010/main" val="35582198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Title 1"/>
          <p:cNvSpPr>
            <a:spLocks noGrp="1"/>
          </p:cNvSpPr>
          <p:nvPr>
            <p:ph type="title"/>
          </p:nvPr>
        </p:nvSpPr>
        <p:spPr>
          <a:xfrm>
            <a:off x="6123398" y="570608"/>
            <a:ext cx="5631094" cy="1196547"/>
          </a:xfrm>
        </p:spPr>
        <p:txBody>
          <a:bodyPr>
            <a:normAutofit fontScale="90000"/>
          </a:bodyPr>
          <a:lstStyle/>
          <a:p>
            <a:r>
              <a:rPr lang="en-US" dirty="0" smtClean="0">
                <a:solidFill>
                  <a:srgbClr val="FFFF00"/>
                </a:solidFill>
              </a:rPr>
              <a:t>Negative Externality Case</a:t>
            </a:r>
            <a:endParaRPr lang="en-US" dirty="0">
              <a:solidFill>
                <a:srgbClr val="FFFF00"/>
              </a:solidFill>
            </a:endParaRPr>
          </a:p>
        </p:txBody>
      </p:sp>
      <p:sp>
        <p:nvSpPr>
          <p:cNvPr id="3" name="Content Placeholder 2"/>
          <p:cNvSpPr>
            <a:spLocks noGrp="1"/>
          </p:cNvSpPr>
          <p:nvPr>
            <p:ph idx="1"/>
          </p:nvPr>
        </p:nvSpPr>
        <p:spPr>
          <a:xfrm>
            <a:off x="5784351" y="1859623"/>
            <a:ext cx="5970141" cy="4707758"/>
          </a:xfrm>
        </p:spPr>
        <p:txBody>
          <a:bodyPr>
            <a:normAutofit/>
          </a:bodyPr>
          <a:lstStyle/>
          <a:p>
            <a:r>
              <a:rPr lang="en-US" dirty="0" smtClean="0">
                <a:solidFill>
                  <a:srgbClr val="FFFF00"/>
                </a:solidFill>
              </a:rPr>
              <a:t>The Social Cost function takes all costs into account</a:t>
            </a:r>
          </a:p>
          <a:p>
            <a:r>
              <a:rPr lang="en-US" dirty="0" smtClean="0">
                <a:solidFill>
                  <a:srgbClr val="FFFF00"/>
                </a:solidFill>
              </a:rPr>
              <a:t>Intersection of marginal social cost with the demand curve, representing marginal benefit, determines the socially optimum output level, </a:t>
            </a:r>
            <a:r>
              <a:rPr lang="en-US" dirty="0" err="1" smtClean="0">
                <a:solidFill>
                  <a:srgbClr val="FFFF00"/>
                </a:solidFill>
              </a:rPr>
              <a:t>Q</a:t>
            </a:r>
            <a:r>
              <a:rPr lang="en-US" baseline="-25000" dirty="0" err="1" smtClean="0">
                <a:solidFill>
                  <a:srgbClr val="FFFF00"/>
                </a:solidFill>
              </a:rPr>
              <a:t>soc</a:t>
            </a:r>
            <a:endParaRPr lang="en-US" baseline="-25000" dirty="0">
              <a:solidFill>
                <a:srgbClr val="FFFF00"/>
              </a:solidFill>
            </a:endParaRPr>
          </a:p>
          <a:p>
            <a:r>
              <a:rPr lang="en-US" dirty="0" smtClean="0">
                <a:solidFill>
                  <a:srgbClr val="FFFF00"/>
                </a:solidFill>
              </a:rPr>
              <a:t>Note that </a:t>
            </a:r>
            <a:r>
              <a:rPr lang="en-US" dirty="0" err="1" smtClean="0">
                <a:solidFill>
                  <a:srgbClr val="FFFF00"/>
                </a:solidFill>
              </a:rPr>
              <a:t>Q</a:t>
            </a:r>
            <a:r>
              <a:rPr lang="en-US" baseline="-25000" dirty="0" err="1" smtClean="0">
                <a:solidFill>
                  <a:srgbClr val="FFFF00"/>
                </a:solidFill>
              </a:rPr>
              <a:t>soc</a:t>
            </a:r>
            <a:r>
              <a:rPr lang="en-US" dirty="0" smtClean="0">
                <a:solidFill>
                  <a:srgbClr val="FFFF00"/>
                </a:solidFill>
              </a:rPr>
              <a:t>  &lt;  </a:t>
            </a:r>
            <a:r>
              <a:rPr lang="en-US" dirty="0" err="1" smtClean="0">
                <a:solidFill>
                  <a:srgbClr val="FFFF00"/>
                </a:solidFill>
              </a:rPr>
              <a:t>Q</a:t>
            </a:r>
            <a:r>
              <a:rPr lang="en-US" baseline="-25000" dirty="0" err="1" smtClean="0">
                <a:solidFill>
                  <a:srgbClr val="FFFF00"/>
                </a:solidFill>
              </a:rPr>
              <a:t>pvt</a:t>
            </a:r>
            <a:r>
              <a:rPr lang="en-US" baseline="-25000" dirty="0" smtClean="0">
                <a:solidFill>
                  <a:srgbClr val="FFFF00"/>
                </a:solidFill>
              </a:rPr>
              <a:t>  </a:t>
            </a:r>
            <a:r>
              <a:rPr lang="en-US" dirty="0" smtClean="0">
                <a:solidFill>
                  <a:srgbClr val="FFFF00"/>
                </a:solidFill>
              </a:rPr>
              <a:t>which means that private, free market, decisions will result in overproduction and a reduction in economic efficiency</a:t>
            </a:r>
            <a:endParaRPr lang="en-US" baseline="-25000" dirty="0" smtClean="0">
              <a:solidFill>
                <a:srgbClr val="FFFF00"/>
              </a:solidFill>
            </a:endParaRPr>
          </a:p>
        </p:txBody>
      </p:sp>
      <p:pic>
        <p:nvPicPr>
          <p:cNvPr id="4" name="Picture 3"/>
          <p:cNvPicPr>
            <a:picLocks noChangeAspect="1"/>
          </p:cNvPicPr>
          <p:nvPr/>
        </p:nvPicPr>
        <p:blipFill>
          <a:blip r:embed="rId2"/>
          <a:stretch>
            <a:fillRect/>
          </a:stretch>
        </p:blipFill>
        <p:spPr>
          <a:xfrm>
            <a:off x="320973" y="2183651"/>
            <a:ext cx="5227071" cy="4175734"/>
          </a:xfrm>
          <a:prstGeom prst="rect">
            <a:avLst/>
          </a:prstGeom>
        </p:spPr>
      </p:pic>
    </p:spTree>
    <p:extLst>
      <p:ext uri="{BB962C8B-B14F-4D97-AF65-F5344CB8AC3E}">
        <p14:creationId xmlns:p14="http://schemas.microsoft.com/office/powerpoint/2010/main" val="15749166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Title 1"/>
          <p:cNvSpPr>
            <a:spLocks noGrp="1"/>
          </p:cNvSpPr>
          <p:nvPr>
            <p:ph type="title"/>
          </p:nvPr>
        </p:nvSpPr>
        <p:spPr>
          <a:xfrm>
            <a:off x="6123398" y="570608"/>
            <a:ext cx="5631094" cy="1196547"/>
          </a:xfrm>
        </p:spPr>
        <p:txBody>
          <a:bodyPr>
            <a:normAutofit fontScale="90000"/>
          </a:bodyPr>
          <a:lstStyle/>
          <a:p>
            <a:r>
              <a:rPr lang="en-US" dirty="0" smtClean="0">
                <a:solidFill>
                  <a:srgbClr val="FFFF00"/>
                </a:solidFill>
              </a:rPr>
              <a:t>Negative Externality Case</a:t>
            </a:r>
            <a:endParaRPr lang="en-US" dirty="0">
              <a:solidFill>
                <a:srgbClr val="FFFF00"/>
              </a:solidFill>
            </a:endParaRPr>
          </a:p>
        </p:txBody>
      </p:sp>
      <p:sp>
        <p:nvSpPr>
          <p:cNvPr id="3" name="Content Placeholder 2"/>
          <p:cNvSpPr>
            <a:spLocks noGrp="1"/>
          </p:cNvSpPr>
          <p:nvPr>
            <p:ph idx="1"/>
          </p:nvPr>
        </p:nvSpPr>
        <p:spPr>
          <a:xfrm>
            <a:off x="5784351" y="1859623"/>
            <a:ext cx="5970141" cy="4707758"/>
          </a:xfrm>
        </p:spPr>
        <p:txBody>
          <a:bodyPr>
            <a:normAutofit/>
          </a:bodyPr>
          <a:lstStyle/>
          <a:p>
            <a:r>
              <a:rPr lang="en-US" dirty="0" smtClean="0">
                <a:solidFill>
                  <a:srgbClr val="FFFF00"/>
                </a:solidFill>
              </a:rPr>
              <a:t>The government can achieve the social optimum with a tax that will reduce consumption to </a:t>
            </a:r>
            <a:r>
              <a:rPr lang="en-US" dirty="0" err="1" smtClean="0">
                <a:solidFill>
                  <a:srgbClr val="FFFF00"/>
                </a:solidFill>
              </a:rPr>
              <a:t>Q</a:t>
            </a:r>
            <a:r>
              <a:rPr lang="en-US" baseline="-25000" dirty="0" err="1" smtClean="0">
                <a:solidFill>
                  <a:srgbClr val="FFFF00"/>
                </a:solidFill>
              </a:rPr>
              <a:t>soc</a:t>
            </a:r>
            <a:r>
              <a:rPr lang="en-US" dirty="0" smtClean="0">
                <a:solidFill>
                  <a:srgbClr val="FFFF00"/>
                </a:solidFill>
              </a:rPr>
              <a:t>   </a:t>
            </a:r>
          </a:p>
          <a:p>
            <a:r>
              <a:rPr lang="en-US" dirty="0" smtClean="0">
                <a:solidFill>
                  <a:srgbClr val="FFFF00"/>
                </a:solidFill>
              </a:rPr>
              <a:t>Set the tax T = </a:t>
            </a:r>
            <a:r>
              <a:rPr lang="en-US" dirty="0" err="1" smtClean="0">
                <a:solidFill>
                  <a:srgbClr val="FFFF00"/>
                </a:solidFill>
              </a:rPr>
              <a:t>P</a:t>
            </a:r>
            <a:r>
              <a:rPr lang="en-US" baseline="30000" dirty="0" err="1" smtClean="0">
                <a:solidFill>
                  <a:srgbClr val="FFFF00"/>
                </a:solidFill>
              </a:rPr>
              <a:t>C</a:t>
            </a:r>
            <a:r>
              <a:rPr lang="en-US" baseline="-25000" dirty="0" err="1" smtClean="0">
                <a:solidFill>
                  <a:srgbClr val="FFFF00"/>
                </a:solidFill>
              </a:rPr>
              <a:t>soc</a:t>
            </a:r>
            <a:r>
              <a:rPr lang="en-US" dirty="0" smtClean="0">
                <a:solidFill>
                  <a:srgbClr val="FFFF00"/>
                </a:solidFill>
              </a:rPr>
              <a:t> – </a:t>
            </a:r>
            <a:r>
              <a:rPr lang="en-US" dirty="0" err="1" smtClean="0">
                <a:solidFill>
                  <a:srgbClr val="FFFF00"/>
                </a:solidFill>
              </a:rPr>
              <a:t>P</a:t>
            </a:r>
            <a:r>
              <a:rPr lang="en-US" baseline="30000" dirty="0" err="1" smtClean="0">
                <a:solidFill>
                  <a:srgbClr val="FFFF00"/>
                </a:solidFill>
              </a:rPr>
              <a:t>p</a:t>
            </a:r>
            <a:r>
              <a:rPr lang="en-US" baseline="-25000" dirty="0" err="1" smtClean="0">
                <a:solidFill>
                  <a:srgbClr val="FFFF00"/>
                </a:solidFill>
              </a:rPr>
              <a:t>soc</a:t>
            </a:r>
            <a:r>
              <a:rPr lang="en-US" baseline="-25000" dirty="0" smtClean="0">
                <a:solidFill>
                  <a:srgbClr val="FFFF00"/>
                </a:solidFill>
              </a:rPr>
              <a:t> </a:t>
            </a:r>
          </a:p>
          <a:p>
            <a:pPr lvl="1"/>
            <a:r>
              <a:rPr lang="en-US" dirty="0" smtClean="0">
                <a:solidFill>
                  <a:srgbClr val="FFFF00"/>
                </a:solidFill>
              </a:rPr>
              <a:t>Because this is the tax rate needed to get the quantity to </a:t>
            </a:r>
            <a:r>
              <a:rPr lang="en-US" dirty="0" err="1" smtClean="0">
                <a:solidFill>
                  <a:srgbClr val="FFFF00"/>
                </a:solidFill>
              </a:rPr>
              <a:t>Q</a:t>
            </a:r>
            <a:r>
              <a:rPr lang="en-US" baseline="-25000" dirty="0" err="1" smtClean="0">
                <a:solidFill>
                  <a:srgbClr val="FFFF00"/>
                </a:solidFill>
              </a:rPr>
              <a:t>soc</a:t>
            </a:r>
            <a:endParaRPr lang="en-US" baseline="-25000" dirty="0" smtClean="0">
              <a:solidFill>
                <a:srgbClr val="FFFF00"/>
              </a:solidFill>
            </a:endParaRPr>
          </a:p>
          <a:p>
            <a:r>
              <a:rPr lang="en-US" dirty="0" smtClean="0">
                <a:solidFill>
                  <a:srgbClr val="FFFF00"/>
                </a:solidFill>
              </a:rPr>
              <a:t>Consumer price rises </a:t>
            </a:r>
            <a:r>
              <a:rPr lang="en-US" dirty="0" smtClean="0">
                <a:solidFill>
                  <a:srgbClr val="FFFF00"/>
                </a:solidFill>
                <a:sym typeface="Wingdings" panose="05000000000000000000" pitchFamily="2" charset="2"/>
              </a:rPr>
              <a:t> demand falls</a:t>
            </a:r>
          </a:p>
          <a:p>
            <a:r>
              <a:rPr lang="en-US" dirty="0" smtClean="0">
                <a:solidFill>
                  <a:srgbClr val="FFFF00"/>
                </a:solidFill>
                <a:sym typeface="Wingdings" panose="05000000000000000000" pitchFamily="2" charset="2"/>
              </a:rPr>
              <a:t>Producer price falls  supply falls</a:t>
            </a:r>
            <a:endParaRPr lang="en-US" dirty="0" smtClean="0">
              <a:solidFill>
                <a:srgbClr val="FFFF00"/>
              </a:solidFill>
            </a:endParaRPr>
          </a:p>
        </p:txBody>
      </p:sp>
      <p:pic>
        <p:nvPicPr>
          <p:cNvPr id="4" name="Picture 3"/>
          <p:cNvPicPr>
            <a:picLocks noChangeAspect="1"/>
          </p:cNvPicPr>
          <p:nvPr/>
        </p:nvPicPr>
        <p:blipFill>
          <a:blip r:embed="rId2"/>
          <a:stretch>
            <a:fillRect/>
          </a:stretch>
        </p:blipFill>
        <p:spPr>
          <a:xfrm>
            <a:off x="320973" y="2183651"/>
            <a:ext cx="5227071" cy="4175734"/>
          </a:xfrm>
          <a:prstGeom prst="rect">
            <a:avLst/>
          </a:prstGeom>
        </p:spPr>
      </p:pic>
    </p:spTree>
    <p:extLst>
      <p:ext uri="{BB962C8B-B14F-4D97-AF65-F5344CB8AC3E}">
        <p14:creationId xmlns:p14="http://schemas.microsoft.com/office/powerpoint/2010/main" val="16047748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Title 1"/>
          <p:cNvSpPr>
            <a:spLocks noGrp="1"/>
          </p:cNvSpPr>
          <p:nvPr>
            <p:ph type="title"/>
          </p:nvPr>
        </p:nvSpPr>
        <p:spPr>
          <a:xfrm>
            <a:off x="6123398" y="570608"/>
            <a:ext cx="5631094" cy="1196547"/>
          </a:xfrm>
        </p:spPr>
        <p:txBody>
          <a:bodyPr>
            <a:normAutofit fontScale="90000"/>
          </a:bodyPr>
          <a:lstStyle/>
          <a:p>
            <a:r>
              <a:rPr lang="en-US" dirty="0" smtClean="0">
                <a:solidFill>
                  <a:srgbClr val="FFFF00"/>
                </a:solidFill>
              </a:rPr>
              <a:t>Negative Externality Case</a:t>
            </a:r>
            <a:endParaRPr lang="en-US" dirty="0">
              <a:solidFill>
                <a:srgbClr val="FFFF00"/>
              </a:solidFill>
            </a:endParaRPr>
          </a:p>
        </p:txBody>
      </p:sp>
      <p:sp>
        <p:nvSpPr>
          <p:cNvPr id="3" name="Content Placeholder 2"/>
          <p:cNvSpPr>
            <a:spLocks noGrp="1"/>
          </p:cNvSpPr>
          <p:nvPr>
            <p:ph idx="1"/>
          </p:nvPr>
        </p:nvSpPr>
        <p:spPr>
          <a:xfrm>
            <a:off x="5784351" y="1859623"/>
            <a:ext cx="5970141" cy="4707758"/>
          </a:xfrm>
        </p:spPr>
        <p:txBody>
          <a:bodyPr>
            <a:normAutofit/>
          </a:bodyPr>
          <a:lstStyle/>
          <a:p>
            <a:r>
              <a:rPr lang="en-US" dirty="0" smtClean="0">
                <a:solidFill>
                  <a:srgbClr val="FFFF00"/>
                </a:solidFill>
              </a:rPr>
              <a:t>Welfare Effects</a:t>
            </a:r>
          </a:p>
          <a:p>
            <a:r>
              <a:rPr lang="en-US" dirty="0" smtClean="0">
                <a:solidFill>
                  <a:srgbClr val="FFFF00"/>
                </a:solidFill>
              </a:rPr>
              <a:t>Externality Effect Before the tax</a:t>
            </a:r>
          </a:p>
          <a:p>
            <a:pPr marL="0" indent="0">
              <a:buNone/>
            </a:pPr>
            <a:r>
              <a:rPr lang="en-US" dirty="0" smtClean="0">
                <a:solidFill>
                  <a:srgbClr val="FFFF00"/>
                </a:solidFill>
              </a:rPr>
              <a:t>  - (d + e + f + g + h + a + c)</a:t>
            </a:r>
          </a:p>
          <a:p>
            <a:pPr marL="0" indent="0">
              <a:buNone/>
            </a:pPr>
            <a:endParaRPr lang="en-US" dirty="0">
              <a:solidFill>
                <a:srgbClr val="FFFF00"/>
              </a:solidFill>
            </a:endParaRPr>
          </a:p>
          <a:p>
            <a:r>
              <a:rPr lang="en-US" dirty="0" smtClean="0">
                <a:solidFill>
                  <a:srgbClr val="FFFF00"/>
                </a:solidFill>
              </a:rPr>
              <a:t>Externality Effect After the tax</a:t>
            </a:r>
          </a:p>
          <a:p>
            <a:pPr marL="0" indent="0">
              <a:buNone/>
            </a:pPr>
            <a:r>
              <a:rPr lang="en-US" dirty="0" smtClean="0">
                <a:solidFill>
                  <a:srgbClr val="FFFF00"/>
                </a:solidFill>
              </a:rPr>
              <a:t>  - ( d + e + g + h)</a:t>
            </a:r>
          </a:p>
          <a:p>
            <a:pPr marL="0" indent="0">
              <a:buNone/>
            </a:pPr>
            <a:endParaRPr lang="en-US" dirty="0" smtClean="0">
              <a:solidFill>
                <a:srgbClr val="FFFF00"/>
              </a:solidFill>
            </a:endParaRPr>
          </a:p>
          <a:p>
            <a:r>
              <a:rPr lang="en-US" dirty="0" err="1" smtClean="0">
                <a:solidFill>
                  <a:srgbClr val="FFFF00"/>
                </a:solidFill>
              </a:rPr>
              <a:t>ΔExt</a:t>
            </a:r>
            <a:r>
              <a:rPr lang="en-US" dirty="0" smtClean="0">
                <a:solidFill>
                  <a:srgbClr val="FFFF00"/>
                </a:solidFill>
              </a:rPr>
              <a:t> Eff =  + f + a + c </a:t>
            </a:r>
          </a:p>
          <a:p>
            <a:pPr marL="0" indent="0">
              <a:buNone/>
            </a:pPr>
            <a:endParaRPr lang="en-US" dirty="0">
              <a:solidFill>
                <a:srgbClr val="FFFF00"/>
              </a:solidFill>
            </a:endParaRPr>
          </a:p>
        </p:txBody>
      </p:sp>
      <p:pic>
        <p:nvPicPr>
          <p:cNvPr id="4" name="Picture 3"/>
          <p:cNvPicPr>
            <a:picLocks noChangeAspect="1"/>
          </p:cNvPicPr>
          <p:nvPr/>
        </p:nvPicPr>
        <p:blipFill>
          <a:blip r:embed="rId2"/>
          <a:stretch>
            <a:fillRect/>
          </a:stretch>
        </p:blipFill>
        <p:spPr>
          <a:xfrm>
            <a:off x="320973" y="2183651"/>
            <a:ext cx="5227071" cy="4175734"/>
          </a:xfrm>
          <a:prstGeom prst="rect">
            <a:avLst/>
          </a:prstGeom>
        </p:spPr>
      </p:pic>
    </p:spTree>
    <p:extLst>
      <p:ext uri="{BB962C8B-B14F-4D97-AF65-F5344CB8AC3E}">
        <p14:creationId xmlns:p14="http://schemas.microsoft.com/office/powerpoint/2010/main" val="4409564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 name="Title 1"/>
          <p:cNvSpPr>
            <a:spLocks noGrp="1"/>
          </p:cNvSpPr>
          <p:nvPr>
            <p:ph type="title"/>
          </p:nvPr>
        </p:nvSpPr>
        <p:spPr>
          <a:xfrm>
            <a:off x="6123398" y="570608"/>
            <a:ext cx="5631094" cy="1196547"/>
          </a:xfrm>
        </p:spPr>
        <p:txBody>
          <a:bodyPr>
            <a:normAutofit fontScale="90000"/>
          </a:bodyPr>
          <a:lstStyle/>
          <a:p>
            <a:r>
              <a:rPr lang="en-US" dirty="0" smtClean="0">
                <a:solidFill>
                  <a:srgbClr val="FFFF00"/>
                </a:solidFill>
              </a:rPr>
              <a:t>Negative Externality Case</a:t>
            </a:r>
            <a:endParaRPr lang="en-US" dirty="0">
              <a:solidFill>
                <a:srgbClr val="FFFF00"/>
              </a:solidFill>
            </a:endParaRPr>
          </a:p>
        </p:txBody>
      </p:sp>
      <p:sp>
        <p:nvSpPr>
          <p:cNvPr id="3" name="Content Placeholder 2"/>
          <p:cNvSpPr>
            <a:spLocks noGrp="1"/>
          </p:cNvSpPr>
          <p:nvPr>
            <p:ph idx="1"/>
          </p:nvPr>
        </p:nvSpPr>
        <p:spPr>
          <a:xfrm>
            <a:off x="5784351" y="1859623"/>
            <a:ext cx="5970141" cy="4707758"/>
          </a:xfrm>
        </p:spPr>
        <p:txBody>
          <a:bodyPr>
            <a:normAutofit/>
          </a:bodyPr>
          <a:lstStyle/>
          <a:p>
            <a:r>
              <a:rPr lang="en-US" dirty="0" smtClean="0">
                <a:solidFill>
                  <a:srgbClr val="FFFF00"/>
                </a:solidFill>
              </a:rPr>
              <a:t>Welfare Effects</a:t>
            </a:r>
          </a:p>
          <a:p>
            <a:r>
              <a:rPr lang="en-US" dirty="0" smtClean="0">
                <a:solidFill>
                  <a:srgbClr val="FFFF00"/>
                </a:solidFill>
              </a:rPr>
              <a:t>ΔCS =  - (g + h + a)</a:t>
            </a:r>
          </a:p>
          <a:p>
            <a:r>
              <a:rPr lang="en-US" dirty="0" smtClean="0">
                <a:solidFill>
                  <a:srgbClr val="FFFF00"/>
                </a:solidFill>
              </a:rPr>
              <a:t>ΔPS =  - (</a:t>
            </a:r>
            <a:r>
              <a:rPr lang="en-US" dirty="0" err="1" smtClean="0">
                <a:solidFill>
                  <a:srgbClr val="FFFF00"/>
                </a:solidFill>
              </a:rPr>
              <a:t>i</a:t>
            </a:r>
            <a:r>
              <a:rPr lang="en-US" dirty="0" smtClean="0">
                <a:solidFill>
                  <a:srgbClr val="FFFF00"/>
                </a:solidFill>
              </a:rPr>
              <a:t> + j + b)</a:t>
            </a:r>
          </a:p>
          <a:p>
            <a:r>
              <a:rPr lang="en-US" dirty="0" smtClean="0">
                <a:solidFill>
                  <a:srgbClr val="FFFF00"/>
                </a:solidFill>
              </a:rPr>
              <a:t>ΔGR =  + (g + h + </a:t>
            </a:r>
            <a:r>
              <a:rPr lang="en-US" dirty="0" err="1" smtClean="0">
                <a:solidFill>
                  <a:srgbClr val="FFFF00"/>
                </a:solidFill>
              </a:rPr>
              <a:t>i</a:t>
            </a:r>
            <a:r>
              <a:rPr lang="en-US" dirty="0" smtClean="0">
                <a:solidFill>
                  <a:srgbClr val="FFFF00"/>
                </a:solidFill>
              </a:rPr>
              <a:t> + j)</a:t>
            </a:r>
          </a:p>
          <a:p>
            <a:r>
              <a:rPr lang="en-US" dirty="0" err="1" smtClean="0">
                <a:solidFill>
                  <a:srgbClr val="FFFF00"/>
                </a:solidFill>
              </a:rPr>
              <a:t>ΔExt</a:t>
            </a:r>
            <a:r>
              <a:rPr lang="en-US" dirty="0" smtClean="0">
                <a:solidFill>
                  <a:srgbClr val="FFFF00"/>
                </a:solidFill>
              </a:rPr>
              <a:t> Eff =  + (f + c + a)</a:t>
            </a:r>
          </a:p>
          <a:p>
            <a:pPr marL="0" indent="0">
              <a:buNone/>
            </a:pPr>
            <a:endParaRPr lang="en-US" dirty="0" smtClean="0">
              <a:solidFill>
                <a:srgbClr val="FFFF00"/>
              </a:solidFill>
            </a:endParaRPr>
          </a:p>
          <a:p>
            <a:r>
              <a:rPr lang="en-US" dirty="0" smtClean="0">
                <a:solidFill>
                  <a:srgbClr val="FFFF00"/>
                </a:solidFill>
              </a:rPr>
              <a:t>ΔMW =  f + c – b  = f + c – f  =  + c</a:t>
            </a:r>
          </a:p>
        </p:txBody>
      </p:sp>
      <p:pic>
        <p:nvPicPr>
          <p:cNvPr id="4" name="Picture 3"/>
          <p:cNvPicPr>
            <a:picLocks noChangeAspect="1"/>
          </p:cNvPicPr>
          <p:nvPr/>
        </p:nvPicPr>
        <p:blipFill>
          <a:blip r:embed="rId2"/>
          <a:stretch>
            <a:fillRect/>
          </a:stretch>
        </p:blipFill>
        <p:spPr>
          <a:xfrm>
            <a:off x="320973" y="2183651"/>
            <a:ext cx="5227071" cy="4175734"/>
          </a:xfrm>
          <a:prstGeom prst="rect">
            <a:avLst/>
          </a:prstGeom>
        </p:spPr>
      </p:pic>
    </p:spTree>
    <p:extLst>
      <p:ext uri="{BB962C8B-B14F-4D97-AF65-F5344CB8AC3E}">
        <p14:creationId xmlns:p14="http://schemas.microsoft.com/office/powerpoint/2010/main" val="427482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5964</TotalTime>
  <Words>1535</Words>
  <Application>Microsoft Office PowerPoint</Application>
  <PresentationFormat>Widescreen</PresentationFormat>
  <Paragraphs>146</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等线</vt:lpstr>
      <vt:lpstr>Arial</vt:lpstr>
      <vt:lpstr>Calibri</vt:lpstr>
      <vt:lpstr>Calibri Light</vt:lpstr>
      <vt:lpstr>Wingdings</vt:lpstr>
      <vt:lpstr>Office Theme</vt:lpstr>
      <vt:lpstr>Negative Externalities</vt:lpstr>
      <vt:lpstr>Externality Definition</vt:lpstr>
      <vt:lpstr>PowerPoint Presentation</vt:lpstr>
      <vt:lpstr>Negative Externalities</vt:lpstr>
      <vt:lpstr>Negative Externality Case</vt:lpstr>
      <vt:lpstr>Negative Externality Case</vt:lpstr>
      <vt:lpstr>Negative Externality Case</vt:lpstr>
      <vt:lpstr>Negative Externality Case</vt:lpstr>
      <vt:lpstr>Negative Externality Case</vt:lpstr>
      <vt:lpstr>Negative Externality Case</vt:lpstr>
      <vt:lpstr>Effects of Overtaxation</vt:lpstr>
      <vt:lpstr>Overtaxation Case</vt:lpstr>
      <vt:lpstr>Overtaxation Case</vt:lpstr>
      <vt:lpstr>Case of Optimal Zero Pollution</vt:lpstr>
      <vt:lpstr>Case of Optimal Zero Pollution</vt:lpstr>
      <vt:lpstr>Case of Optimal Zero Pollution</vt:lpstr>
      <vt:lpstr>Application: Drugs Policy</vt:lpstr>
      <vt:lpstr>Case of Global Climate Change</vt:lpstr>
      <vt:lpstr>Case of Global Climate Change</vt:lpstr>
      <vt:lpstr>Case of Global Climate Change</vt:lpstr>
      <vt:lpstr>Case of Global Climate Change</vt:lpstr>
      <vt:lpstr>Case of Global Climate Change</vt:lpstr>
      <vt:lpstr>Case of Global Climate Change</vt:lpstr>
      <vt:lpstr>Case of Global Climate Change</vt:lpstr>
      <vt:lpstr>Case of Global Climate Change</vt:lpstr>
    </vt:vector>
  </TitlesOfParts>
  <Company>GW Columbian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Negative Externalities</dc:title>
  <dc:creator>Steven Suranovic</dc:creator>
  <cp:lastModifiedBy>Steven Suranovic</cp:lastModifiedBy>
  <cp:revision>36</cp:revision>
  <dcterms:created xsi:type="dcterms:W3CDTF">2020-10-03T14:21:29Z</dcterms:created>
  <dcterms:modified xsi:type="dcterms:W3CDTF">2021-12-06T13:57:33Z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